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1d554584b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1d554584b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24033656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24033656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24033656f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24033656f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1c00e52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1c00e52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VM: operating systems share hardware</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        adds overhead in memory and storage</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Pack: binaries libraries</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create a container that will include an immutable runtime environment for your application as well the application code.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1c00e522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1c00e522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You can </a:t>
            </a:r>
            <a:r>
              <a:rPr lang="en" sz="1300">
                <a:solidFill>
                  <a:srgbClr val="666666"/>
                </a:solidFill>
              </a:rPr>
              <a:t>put two to three times as many as applications on a single server with containers than you can with a VM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Severless scale up on containers</a:t>
            </a:r>
            <a:endParaRPr/>
          </a:p>
          <a:p>
            <a:pPr indent="0" lvl="0" marL="0" rtl="0" algn="l">
              <a:spcBef>
                <a:spcPts val="0"/>
              </a:spcBef>
              <a:spcAft>
                <a:spcPts val="0"/>
              </a:spcAft>
              <a:buClr>
                <a:schemeClr val="dk1"/>
              </a:buClr>
              <a:buSzPts val="1100"/>
              <a:buFont typeface="Arial"/>
              <a:buNone/>
            </a:pPr>
            <a:r>
              <a:rPr lang="en" sz="1600">
                <a:solidFill>
                  <a:schemeClr val="dk1"/>
                </a:solidFill>
                <a:highlight>
                  <a:schemeClr val="lt1"/>
                </a:highlight>
                <a:latin typeface="Georgia"/>
                <a:ea typeface="Georgia"/>
                <a:cs typeface="Georgia"/>
                <a:sym typeface="Georgia"/>
              </a:rPr>
              <a:t>create a container that will include an immutable runtime environment for your application as well the application code.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1c00e522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1c00e522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1c00e522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1c00e522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23a7373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23a7373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c00e522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c00e522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c00e522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c00e522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paper emphasizes the sharing of runtime when talking about evolution from container to serverless but doesn't provide detailed description, figure out how that sharing works and difference between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09466f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09466f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4033656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4033656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for the last request </a:t>
            </a:r>
            <a:endParaRPr/>
          </a:p>
          <a:p>
            <a:pPr indent="0" lvl="0" marL="0" rtl="0" algn="l">
              <a:spcBef>
                <a:spcPts val="0"/>
              </a:spcBef>
              <a:spcAft>
                <a:spcPts val="0"/>
              </a:spcAft>
              <a:buNone/>
            </a:pPr>
            <a:r>
              <a:rPr lang="en"/>
              <a:t>serially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d554584b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d554584b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c00e5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c00e5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cffa62b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cffa62b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cffa62b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cffa62b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cffa62b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cffa62b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cffa62b4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cffa62b4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cffa62b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cffa62b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cffa62b4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cffa62b4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1d55458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1d55458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1d554584b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1d554584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09466fec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09466fec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that we’ve explained today’s serverless computing and its limitations, let’s look to the future</a:t>
            </a:r>
            <a:endParaRPr/>
          </a:p>
          <a:p>
            <a:pPr indent="0" lvl="0" marL="0" rtl="0" algn="l">
              <a:spcBef>
                <a:spcPts val="0"/>
              </a:spcBef>
              <a:spcAft>
                <a:spcPts val="0"/>
              </a:spcAft>
              <a:buClr>
                <a:schemeClr val="dk1"/>
              </a:buClr>
              <a:buSzPts val="1100"/>
              <a:buFont typeface="Arial"/>
              <a:buNone/>
            </a:pPr>
            <a:r>
              <a:rPr lang="en"/>
              <a:t>to understand what serverless computing should become and those challenges we will face in the future. Researchers have already begun to</a:t>
            </a:r>
            <a:endParaRPr/>
          </a:p>
          <a:p>
            <a:pPr indent="0" lvl="0" marL="0" rtl="0" algn="l">
              <a:spcBef>
                <a:spcPts val="0"/>
              </a:spcBef>
              <a:spcAft>
                <a:spcPts val="0"/>
              </a:spcAft>
              <a:buClr>
                <a:schemeClr val="dk1"/>
              </a:buClr>
              <a:buSzPts val="1100"/>
              <a:buFont typeface="Arial"/>
              <a:buNone/>
            </a:pPr>
            <a:r>
              <a:rPr lang="en"/>
              <a:t>address 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 Requirements:</a:t>
            </a:r>
            <a:endParaRPr/>
          </a:p>
          <a:p>
            <a:pPr indent="0" lvl="0" marL="0" rtl="0" algn="l">
              <a:spcBef>
                <a:spcPts val="0"/>
              </a:spcBef>
              <a:spcAft>
                <a:spcPts val="0"/>
              </a:spcAft>
              <a:buNone/>
            </a:pPr>
            <a:r>
              <a:rPr lang="en"/>
              <a:t>Today’s serverless offers developers specifies memory and execution time limit. </a:t>
            </a:r>
            <a:endParaRPr/>
          </a:p>
          <a:p>
            <a:pPr indent="0" lvl="0" marL="0" rtl="0" algn="l">
              <a:spcBef>
                <a:spcPts val="0"/>
              </a:spcBef>
              <a:spcAft>
                <a:spcPts val="0"/>
              </a:spcAft>
              <a:buNone/>
            </a:pPr>
            <a:r>
              <a:rPr lang="en"/>
              <a:t>Hinders users who want more control</a:t>
            </a:r>
            <a:endParaRPr/>
          </a:p>
          <a:p>
            <a:pPr indent="0" lvl="0" marL="0" rtl="0" algn="l">
              <a:spcBef>
                <a:spcPts val="0"/>
              </a:spcBef>
              <a:spcAft>
                <a:spcPts val="0"/>
              </a:spcAft>
              <a:buNone/>
            </a:pPr>
            <a:r>
              <a:rPr lang="en"/>
              <a:t>1.enable developers to specify requirements explicitly</a:t>
            </a:r>
            <a:endParaRPr/>
          </a:p>
          <a:p>
            <a:pPr indent="0" lvl="0" marL="0" rtl="0" algn="l">
              <a:spcBef>
                <a:spcPts val="0"/>
              </a:spcBef>
              <a:spcAft>
                <a:spcPts val="0"/>
              </a:spcAft>
              <a:buNone/>
            </a:pPr>
            <a:r>
              <a:rPr lang="en"/>
              <a:t>2.having cloud provider infer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Dependencies:</a:t>
            </a:r>
            <a:endParaRPr/>
          </a:p>
          <a:p>
            <a:pPr indent="0" lvl="0" marL="0" rtl="0" algn="l">
              <a:spcBef>
                <a:spcPts val="0"/>
              </a:spcBef>
              <a:spcAft>
                <a:spcPts val="0"/>
              </a:spcAft>
              <a:buNone/>
            </a:pPr>
            <a:r>
              <a:rPr lang="en"/>
              <a:t>Cloud function has no idea of the data depen between the cloud functions</a:t>
            </a:r>
            <a:endParaRPr/>
          </a:p>
          <a:p>
            <a:pPr indent="0" lvl="0" marL="0" rtl="0" algn="l">
              <a:spcBef>
                <a:spcPts val="0"/>
              </a:spcBef>
              <a:spcAft>
                <a:spcPts val="0"/>
              </a:spcAft>
              <a:buNone/>
            </a:pPr>
            <a:r>
              <a:rPr lang="en"/>
              <a:t>This ignorance can lead to suboptimal placement that could result in inefficient communication</a:t>
            </a:r>
            <a:endParaRPr/>
          </a:p>
          <a:p>
            <a:pPr indent="0" lvl="0" marL="0" rtl="0" algn="l">
              <a:spcBef>
                <a:spcPts val="0"/>
              </a:spcBef>
              <a:spcAft>
                <a:spcPts val="0"/>
              </a:spcAft>
              <a:buNone/>
            </a:pPr>
            <a:r>
              <a:rPr lang="en"/>
              <a:t>1.allow an application to specify its computation graph, enable better placement that minimize communication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Storage:</a:t>
            </a:r>
            <a:endParaRPr/>
          </a:p>
          <a:p>
            <a:pPr indent="0" lvl="0" marL="0" rtl="0" algn="l">
              <a:spcBef>
                <a:spcPts val="0"/>
              </a:spcBef>
              <a:spcAft>
                <a:spcPts val="0"/>
              </a:spcAft>
              <a:buNone/>
            </a:pPr>
            <a:r>
              <a:rPr lang="en"/>
              <a:t>Application are limited by the speed and latency of the storage system used to transfer state between cloud functions. While their capacity demands vary, all need such storage to maintain application state during the application lifetime</a:t>
            </a:r>
            <a:endParaRPr/>
          </a:p>
          <a:p>
            <a:pPr indent="0" lvl="0" marL="0" rtl="0" algn="l">
              <a:spcBef>
                <a:spcPts val="0"/>
              </a:spcBef>
              <a:spcAft>
                <a:spcPts val="0"/>
              </a:spcAft>
              <a:buNone/>
            </a:pPr>
            <a:r>
              <a:rPr lang="en"/>
              <a:t>1.build a distributed in-memory service with an optimal network stack that ensures microsecond-level latency</a:t>
            </a:r>
            <a:endParaRPr/>
          </a:p>
          <a:p>
            <a:pPr indent="0" lvl="0" marL="0" rtl="0" algn="l">
              <a:spcBef>
                <a:spcPts val="0"/>
              </a:spcBef>
              <a:spcAft>
                <a:spcPts val="0"/>
              </a:spcAft>
              <a:buNone/>
            </a:pPr>
            <a:r>
              <a:rPr lang="en"/>
              <a:t>RAMCloud, FaRM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Startup:</a:t>
            </a:r>
            <a:endParaRPr/>
          </a:p>
          <a:p>
            <a:pPr indent="0" lvl="0" marL="0" rtl="0" algn="l">
              <a:spcBef>
                <a:spcPts val="0"/>
              </a:spcBef>
              <a:spcAft>
                <a:spcPts val="0"/>
              </a:spcAft>
              <a:buNone/>
            </a:pPr>
            <a:r>
              <a:rPr lang="en"/>
              <a:t>1.dynamically and incrementally load the libraries as they are invoked by the application</a:t>
            </a:r>
            <a:endParaRPr/>
          </a:p>
          <a:p>
            <a:pPr indent="0" lvl="0" marL="0" rtl="0" algn="l">
              <a:spcBef>
                <a:spcPts val="0"/>
              </a:spcBef>
              <a:spcAft>
                <a:spcPts val="0"/>
              </a:spcAft>
              <a:buNone/>
            </a:pPr>
            <a:r>
              <a:rPr lang="en"/>
              <a:t>2.</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1d55458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1d55458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1.For functions written in high-level scripting language like js or py, hardware-software co-design could lead to language-specific custom processors.</a:t>
            </a:r>
            <a:endParaRPr/>
          </a:p>
          <a:p>
            <a:pPr indent="0" lvl="0" marL="0" rtl="0" algn="l">
              <a:spcBef>
                <a:spcPts val="0"/>
              </a:spcBef>
              <a:spcAft>
                <a:spcPts val="0"/>
              </a:spcAft>
              <a:buNone/>
            </a:pPr>
            <a:r>
              <a:rPr lang="en"/>
              <a:t>2.Domain Specific Architectures. DSAs are tailored to a specific problem domain and ofer significant performance and efficiency gains for that domain.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1d55458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1d55458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1d554584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1d554584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1d554584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1d554584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1d554584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1d554584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24033656f_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24033656f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24033656f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24033656f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24033656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24033656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24033656f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24033656f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1d554584b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1d554584b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1d554584b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1d554584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24033656f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24033656f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24033656f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24033656f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24033656f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24033656f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4033656f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24033656f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24033656f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24033656f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Serverless Computation with OpenLambda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as a Service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 Revisited</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 &amp; Background -- Lian</a:t>
            </a:r>
            <a:endParaRPr/>
          </a:p>
          <a:p>
            <a:pPr indent="0" lvl="0" marL="0" rtl="0" algn="l">
              <a:spcBef>
                <a:spcPts val="1600"/>
              </a:spcBef>
              <a:spcAft>
                <a:spcPts val="0"/>
              </a:spcAft>
              <a:buNone/>
            </a:pPr>
            <a:r>
              <a:rPr lang="en"/>
              <a:t>Container to Serverless -- Zhuyu</a:t>
            </a:r>
            <a:endParaRPr/>
          </a:p>
          <a:p>
            <a:pPr indent="0" lvl="0" marL="0" rtl="0" algn="l">
              <a:spcBef>
                <a:spcPts val="1600"/>
              </a:spcBef>
              <a:spcAft>
                <a:spcPts val="0"/>
              </a:spcAft>
              <a:buNone/>
            </a:pPr>
            <a:r>
              <a:rPr lang="en"/>
              <a:t>Limitation of Serverless Computing -- Yuhang</a:t>
            </a:r>
            <a:endParaRPr>
              <a:solidFill>
                <a:srgbClr val="000000"/>
              </a:solidFill>
            </a:endParaRPr>
          </a:p>
          <a:p>
            <a:pPr indent="0" lvl="0" marL="0" rtl="0" algn="l">
              <a:spcBef>
                <a:spcPts val="1600"/>
              </a:spcBef>
              <a:spcAft>
                <a:spcPts val="0"/>
              </a:spcAft>
              <a:buNone/>
            </a:pPr>
            <a:r>
              <a:rPr lang="en"/>
              <a:t>Future of Serverless Computing -- Yuxuan</a:t>
            </a:r>
            <a:endParaRPr/>
          </a:p>
          <a:p>
            <a:pPr indent="0" lvl="0" marL="0" rtl="0" algn="l">
              <a:spcBef>
                <a:spcPts val="1600"/>
              </a:spcBef>
              <a:spcAft>
                <a:spcPts val="1600"/>
              </a:spcAft>
              <a:buNone/>
            </a:pPr>
            <a:r>
              <a:rPr lang="en"/>
              <a:t>Conclusion and Comments -- Lian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Serverless Computation with OpenLambda </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Present OpenLambda</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New open source platform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‘Lambda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Structure analysis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Research Agenda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9 different aspects exploration</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8" name="Google Shape;128;p24"/>
          <p:cNvPicPr preferRelativeResize="0"/>
          <p:nvPr/>
        </p:nvPicPr>
        <p:blipFill>
          <a:blip r:embed="rId3">
            <a:alphaModFix/>
          </a:blip>
          <a:stretch>
            <a:fillRect/>
          </a:stretch>
        </p:blipFill>
        <p:spPr>
          <a:xfrm>
            <a:off x="451588" y="896800"/>
            <a:ext cx="7896225" cy="344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 &amp; Container</a:t>
            </a:r>
            <a:endParaRPr/>
          </a:p>
        </p:txBody>
      </p:sp>
      <p:sp>
        <p:nvSpPr>
          <p:cNvPr id="134" name="Google Shape;134;p25"/>
          <p:cNvSpPr txBox="1"/>
          <p:nvPr/>
        </p:nvSpPr>
        <p:spPr>
          <a:xfrm>
            <a:off x="426550" y="3856300"/>
            <a:ext cx="3681000" cy="106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Imitates a complete computer system</a:t>
            </a:r>
            <a:endParaRPr/>
          </a:p>
          <a:p>
            <a:pPr indent="-317500" lvl="0" marL="457200" rtl="0" algn="l">
              <a:spcBef>
                <a:spcPts val="0"/>
              </a:spcBef>
              <a:spcAft>
                <a:spcPts val="0"/>
              </a:spcAft>
              <a:buSzPts val="1400"/>
              <a:buChar char="●"/>
            </a:pPr>
            <a:r>
              <a:rPr lang="en"/>
              <a:t>Improve utilization of the hardware</a:t>
            </a:r>
            <a:endParaRPr/>
          </a:p>
          <a:p>
            <a:pPr indent="-317500" lvl="0" marL="457200" rtl="0" algn="l">
              <a:spcBef>
                <a:spcPts val="0"/>
              </a:spcBef>
              <a:spcAft>
                <a:spcPts val="0"/>
              </a:spcAft>
              <a:buSzPts val="1400"/>
              <a:buChar char="●"/>
            </a:pPr>
            <a:r>
              <a:rPr lang="en"/>
              <a:t>Take up a lot of system resources</a:t>
            </a:r>
            <a:endParaRPr/>
          </a:p>
        </p:txBody>
      </p:sp>
      <p:sp>
        <p:nvSpPr>
          <p:cNvPr id="135" name="Google Shape;135;p25"/>
          <p:cNvSpPr txBox="1"/>
          <p:nvPr/>
        </p:nvSpPr>
        <p:spPr>
          <a:xfrm>
            <a:off x="5374100" y="3418950"/>
            <a:ext cx="32229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txBox="1"/>
          <p:nvPr/>
        </p:nvSpPr>
        <p:spPr>
          <a:xfrm>
            <a:off x="4572000" y="3856300"/>
            <a:ext cx="4343700" cy="106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Deployment on top of host operating system</a:t>
            </a:r>
            <a:endParaRPr/>
          </a:p>
          <a:p>
            <a:pPr indent="-317500" lvl="0" marL="457200" rtl="0" algn="l">
              <a:spcBef>
                <a:spcPts val="0"/>
              </a:spcBef>
              <a:spcAft>
                <a:spcPts val="0"/>
              </a:spcAft>
              <a:buSzPts val="1400"/>
              <a:buChar char="●"/>
            </a:pPr>
            <a:r>
              <a:rPr lang="en"/>
              <a:t>Pack the application with all its dependencies </a:t>
            </a:r>
            <a:endParaRPr/>
          </a:p>
          <a:p>
            <a:pPr indent="-317500" lvl="0" marL="457200" rtl="0" algn="l">
              <a:spcBef>
                <a:spcPts val="0"/>
              </a:spcBef>
              <a:spcAft>
                <a:spcPts val="0"/>
              </a:spcAft>
              <a:buSzPts val="1400"/>
              <a:buChar char="●"/>
            </a:pPr>
            <a:r>
              <a:rPr lang="en"/>
              <a:t>Portable, consistent operating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7" name="Google Shape;137;p25"/>
          <p:cNvPicPr preferRelativeResize="0"/>
          <p:nvPr/>
        </p:nvPicPr>
        <p:blipFill>
          <a:blip r:embed="rId3">
            <a:alphaModFix/>
          </a:blip>
          <a:stretch>
            <a:fillRect/>
          </a:stretch>
        </p:blipFill>
        <p:spPr>
          <a:xfrm>
            <a:off x="4572000" y="1204538"/>
            <a:ext cx="4472943" cy="2464949"/>
          </a:xfrm>
          <a:prstGeom prst="rect">
            <a:avLst/>
          </a:prstGeom>
          <a:noFill/>
          <a:ln>
            <a:noFill/>
          </a:ln>
        </p:spPr>
      </p:pic>
      <p:sp>
        <p:nvSpPr>
          <p:cNvPr id="138" name="Google Shape;138;p25"/>
          <p:cNvSpPr/>
          <p:nvPr/>
        </p:nvSpPr>
        <p:spPr>
          <a:xfrm>
            <a:off x="4026750" y="4049850"/>
            <a:ext cx="481800" cy="49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a:blip r:embed="rId4">
            <a:alphaModFix/>
          </a:blip>
          <a:stretch>
            <a:fillRect/>
          </a:stretch>
        </p:blipFill>
        <p:spPr>
          <a:xfrm>
            <a:off x="1018300" y="1316113"/>
            <a:ext cx="2310650" cy="22417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Advantage</a:t>
            </a:r>
            <a:endParaRPr/>
          </a:p>
        </p:txBody>
      </p:sp>
      <p:sp>
        <p:nvSpPr>
          <p:cNvPr id="145" name="Google Shape;145;p26"/>
          <p:cNvSpPr txBox="1"/>
          <p:nvPr>
            <p:ph idx="1" type="body"/>
          </p:nvPr>
        </p:nvSpPr>
        <p:spPr>
          <a:xfrm>
            <a:off x="311700" y="1152475"/>
            <a:ext cx="8568600" cy="366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Less resource intensive</a:t>
            </a:r>
            <a:endParaRPr>
              <a:solidFill>
                <a:schemeClr val="dk1"/>
              </a:solidFill>
            </a:endParaRPr>
          </a:p>
          <a:p>
            <a:pPr indent="-317500" lvl="1" marL="914400" rtl="0" algn="l">
              <a:spcBef>
                <a:spcPts val="1600"/>
              </a:spcBef>
              <a:spcAft>
                <a:spcPts val="0"/>
              </a:spcAft>
              <a:buClr>
                <a:schemeClr val="dk1"/>
              </a:buClr>
              <a:buSzPts val="1400"/>
              <a:buChar char="○"/>
            </a:pPr>
            <a:r>
              <a:rPr lang="en">
                <a:solidFill>
                  <a:schemeClr val="dk1"/>
                </a:solidFill>
              </a:rPr>
              <a:t>Add more computing workload</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Less time </a:t>
            </a:r>
            <a:r>
              <a:rPr lang="en">
                <a:solidFill>
                  <a:schemeClr val="dk1"/>
                </a:solidFill>
              </a:rPr>
              <a:t>provisioning </a:t>
            </a:r>
            <a:endParaRPr>
              <a:solidFill>
                <a:schemeClr val="dk1"/>
              </a:solidFill>
            </a:endParaRPr>
          </a:p>
          <a:p>
            <a:pPr indent="-342900" lvl="0" marL="457200" rtl="0" algn="l">
              <a:spcBef>
                <a:spcPts val="1600"/>
              </a:spcBef>
              <a:spcAft>
                <a:spcPts val="0"/>
              </a:spcAft>
              <a:buSzPts val="1800"/>
              <a:buChar char="●"/>
            </a:pPr>
            <a:r>
              <a:rPr lang="en">
                <a:solidFill>
                  <a:schemeClr val="dk1"/>
                </a:solidFill>
              </a:rPr>
              <a:t>Run the same way no matter where it is hosted</a:t>
            </a:r>
            <a:endParaRPr>
              <a:solidFill>
                <a:schemeClr val="dk1"/>
              </a:solidFill>
            </a:endParaRPr>
          </a:p>
          <a:p>
            <a:pPr indent="-317500" lvl="1" marL="914400" rtl="0" algn="l">
              <a:spcBef>
                <a:spcPts val="1600"/>
              </a:spcBef>
              <a:spcAft>
                <a:spcPts val="0"/>
              </a:spcAft>
              <a:buClr>
                <a:schemeClr val="dk1"/>
              </a:buClr>
              <a:buSzPts val="1400"/>
              <a:buChar char="○"/>
            </a:pPr>
            <a:r>
              <a:rPr lang="en">
                <a:solidFill>
                  <a:schemeClr val="dk1"/>
                </a:solidFill>
              </a:rPr>
              <a:t>Container share the machine’s kernel with other containers but runs as if it is the only system on the machine</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Flexible</a:t>
            </a:r>
            <a:endParaRPr>
              <a:solidFill>
                <a:schemeClr val="dk1"/>
              </a:solidFill>
            </a:endParaRPr>
          </a:p>
          <a:p>
            <a:pPr indent="-317500" lvl="1" marL="914400" rtl="0" algn="l">
              <a:spcBef>
                <a:spcPts val="1600"/>
              </a:spcBef>
              <a:spcAft>
                <a:spcPts val="1600"/>
              </a:spcAft>
              <a:buClr>
                <a:schemeClr val="dk1"/>
              </a:buClr>
              <a:buSzPts val="1400"/>
              <a:buChar char="○"/>
            </a:pPr>
            <a:r>
              <a:rPr lang="en">
                <a:solidFill>
                  <a:schemeClr val="dk1"/>
                </a:solidFill>
              </a:rPr>
              <a:t>Easy to set up or destroy</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Weakness</a:t>
            </a:r>
            <a:endParaRPr/>
          </a:p>
        </p:txBody>
      </p:sp>
      <p:sp>
        <p:nvSpPr>
          <p:cNvPr id="151" name="Google Shape;151;p27"/>
          <p:cNvSpPr txBox="1"/>
          <p:nvPr>
            <p:ph idx="1" type="body"/>
          </p:nvPr>
        </p:nvSpPr>
        <p:spPr>
          <a:xfrm>
            <a:off x="357600" y="14966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Startup time</a:t>
            </a:r>
            <a:endParaRPr/>
          </a:p>
          <a:p>
            <a:pPr indent="-317500" lvl="1" marL="914400" rtl="0" algn="l">
              <a:spcBef>
                <a:spcPts val="0"/>
              </a:spcBef>
              <a:spcAft>
                <a:spcPts val="0"/>
              </a:spcAft>
              <a:buSzPts val="1400"/>
              <a:buChar char="○"/>
            </a:pPr>
            <a:r>
              <a:rPr lang="en"/>
              <a:t>80% of time spent on package installation</a:t>
            </a:r>
            <a:endParaRPr/>
          </a:p>
          <a:p>
            <a:pPr indent="-317500" lvl="1" marL="914400" rtl="0" algn="l">
              <a:spcBef>
                <a:spcPts val="0"/>
              </a:spcBef>
              <a:spcAft>
                <a:spcPts val="0"/>
              </a:spcAft>
              <a:buSzPts val="1400"/>
              <a:buChar char="○"/>
            </a:pPr>
            <a:r>
              <a:rPr lang="en"/>
              <a:t>Still need several seconds startup time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Scale up</a:t>
            </a:r>
            <a:endParaRPr/>
          </a:p>
          <a:p>
            <a:pPr indent="-317500" lvl="1" marL="914400" rtl="0" algn="l">
              <a:spcBef>
                <a:spcPts val="0"/>
              </a:spcBef>
              <a:spcAft>
                <a:spcPts val="0"/>
              </a:spcAft>
              <a:buSzPts val="1400"/>
              <a:buChar char="○"/>
            </a:pPr>
            <a:r>
              <a:rPr lang="en"/>
              <a:t>In a container-based architecture, developer determines the number of containers deployed</a:t>
            </a:r>
            <a:endParaRPr/>
          </a:p>
          <a:p>
            <a:pPr indent="-317500" lvl="1" marL="914400" rtl="0" algn="l">
              <a:spcBef>
                <a:spcPts val="0"/>
              </a:spcBef>
              <a:spcAft>
                <a:spcPts val="0"/>
              </a:spcAft>
              <a:buSzPts val="1400"/>
              <a:buChar char="○"/>
            </a:pPr>
            <a:r>
              <a:rPr lang="en"/>
              <a:t>Slow scaling</a:t>
            </a:r>
            <a:endParaRPr/>
          </a:p>
          <a:p>
            <a:pPr indent="-317500" lvl="1" marL="914400" rtl="0" algn="l">
              <a:spcBef>
                <a:spcPts val="0"/>
              </a:spcBef>
              <a:spcAft>
                <a:spcPts val="0"/>
              </a:spcAft>
              <a:buSzPts val="1400"/>
              <a:buChar char="○"/>
            </a:pPr>
            <a:r>
              <a:rPr lang="en"/>
              <a:t>Low efficiency for some miniservice</a:t>
            </a:r>
            <a:endParaRPr/>
          </a:p>
          <a:p>
            <a:pPr indent="-317500" lvl="1" marL="914400" rtl="0" algn="l">
              <a:spcBef>
                <a:spcPts val="0"/>
              </a:spcBef>
              <a:spcAft>
                <a:spcPts val="0"/>
              </a:spcAft>
              <a:buSzPts val="1400"/>
              <a:buChar char="○"/>
            </a:pPr>
            <a:r>
              <a:rPr lang="en"/>
              <a:t>Pay for running cost</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Overview</a:t>
            </a:r>
            <a:endParaRPr/>
          </a:p>
        </p:txBody>
      </p:sp>
      <p:sp>
        <p:nvSpPr>
          <p:cNvPr id="157" name="Google Shape;157;p28"/>
          <p:cNvSpPr txBox="1"/>
          <p:nvPr>
            <p:ph idx="1" type="body"/>
          </p:nvPr>
        </p:nvSpPr>
        <p:spPr>
          <a:xfrm>
            <a:off x="353350" y="11191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Split application into different functions (service)</a:t>
            </a:r>
            <a:endParaRPr/>
          </a:p>
          <a:p>
            <a:pPr indent="-317500" lvl="1" marL="914400" rtl="0" algn="l">
              <a:spcBef>
                <a:spcPts val="0"/>
              </a:spcBef>
              <a:spcAft>
                <a:spcPts val="0"/>
              </a:spcAft>
              <a:buSzPts val="1400"/>
              <a:buChar char="○"/>
            </a:pPr>
            <a:r>
              <a:rPr lang="en"/>
              <a:t>Triggered by events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Fast auto-scaling</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Pay as you go</a:t>
            </a:r>
            <a:endParaRPr/>
          </a:p>
          <a:p>
            <a:pPr indent="-317500" lvl="1" marL="914400" rtl="0" algn="l">
              <a:spcBef>
                <a:spcPts val="0"/>
              </a:spcBef>
              <a:spcAft>
                <a:spcPts val="0"/>
              </a:spcAft>
              <a:buSzPts val="1400"/>
              <a:buChar char="○"/>
            </a:pPr>
            <a:r>
              <a:rPr lang="en"/>
              <a:t>Only pay for execution time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a:t>
            </a:r>
            <a:r>
              <a:rPr lang="en"/>
              <a:t>Serverless</a:t>
            </a:r>
            <a:r>
              <a:rPr lang="en"/>
              <a:t> and Container</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Physical machines</a:t>
            </a:r>
            <a:endParaRPr/>
          </a:p>
          <a:p>
            <a:pPr indent="-317500" lvl="1" marL="914400" rtl="0" algn="l">
              <a:spcBef>
                <a:spcPts val="0"/>
              </a:spcBef>
              <a:spcAft>
                <a:spcPts val="0"/>
              </a:spcAft>
              <a:buSzPts val="1400"/>
              <a:buChar char="○"/>
            </a:pPr>
            <a:r>
              <a:rPr lang="en"/>
              <a:t>Container: each container lives on one specific machine at a time </a:t>
            </a:r>
            <a:endParaRPr/>
          </a:p>
          <a:p>
            <a:pPr indent="-317500" lvl="1" marL="914400" rtl="0" algn="l">
              <a:spcBef>
                <a:spcPts val="0"/>
              </a:spcBef>
              <a:spcAft>
                <a:spcPts val="0"/>
              </a:spcAft>
              <a:buSzPts val="1400"/>
              <a:buChar char="○"/>
            </a:pPr>
            <a:r>
              <a:rPr lang="en">
                <a:solidFill>
                  <a:schemeClr val="dk1"/>
                </a:solidFill>
              </a:rPr>
              <a:t>Serverless: n</a:t>
            </a:r>
            <a:r>
              <a:rPr lang="en">
                <a:solidFill>
                  <a:schemeClr val="dk1"/>
                </a:solidFill>
              </a:rPr>
              <a:t>o specific machine is assigned for a given function or application</a:t>
            </a:r>
            <a:endParaRPr/>
          </a:p>
          <a:p>
            <a:pPr indent="-342900" lvl="0" marL="457200" rtl="0" algn="l">
              <a:spcBef>
                <a:spcPts val="0"/>
              </a:spcBef>
              <a:spcAft>
                <a:spcPts val="0"/>
              </a:spcAft>
              <a:buSzPts val="1800"/>
              <a:buChar char="●"/>
            </a:pPr>
            <a:r>
              <a:rPr lang="en"/>
              <a:t>Scalability</a:t>
            </a:r>
            <a:endParaRPr/>
          </a:p>
          <a:p>
            <a:pPr indent="-317500" lvl="1" marL="914400" rtl="0" algn="l">
              <a:spcBef>
                <a:spcPts val="0"/>
              </a:spcBef>
              <a:spcAft>
                <a:spcPts val="0"/>
              </a:spcAft>
              <a:buSzPts val="1400"/>
              <a:buChar char="○"/>
            </a:pPr>
            <a:r>
              <a:rPr lang="en"/>
              <a:t>Container: the number of containers deployed is determined by the developer in advance.</a:t>
            </a:r>
            <a:endParaRPr/>
          </a:p>
          <a:p>
            <a:pPr indent="-317500" lvl="1" marL="914400" rtl="0" algn="l">
              <a:spcBef>
                <a:spcPts val="0"/>
              </a:spcBef>
              <a:spcAft>
                <a:spcPts val="0"/>
              </a:spcAft>
              <a:buSzPts val="1400"/>
              <a:buChar char="○"/>
            </a:pPr>
            <a:r>
              <a:rPr lang="en"/>
              <a:t>Serverless: the backend inherently and automatically scales to meet demand (Auto-scaling).</a:t>
            </a:r>
            <a:endParaRPr/>
          </a:p>
          <a:p>
            <a:pPr indent="-342900" lvl="0" marL="457200" rtl="0" algn="l">
              <a:spcBef>
                <a:spcPts val="0"/>
              </a:spcBef>
              <a:spcAft>
                <a:spcPts val="0"/>
              </a:spcAft>
              <a:buSzPts val="1800"/>
              <a:buChar char="●"/>
            </a:pPr>
            <a:r>
              <a:rPr lang="en"/>
              <a:t>Deployment time</a:t>
            </a:r>
            <a:endParaRPr/>
          </a:p>
          <a:p>
            <a:pPr indent="-317500" lvl="1" marL="914400" rtl="0" algn="l">
              <a:spcBef>
                <a:spcPts val="0"/>
              </a:spcBef>
              <a:spcAft>
                <a:spcPts val="0"/>
              </a:spcAft>
              <a:buSzPts val="1400"/>
              <a:buChar char="○"/>
            </a:pPr>
            <a:r>
              <a:rPr lang="en"/>
              <a:t>Container: necessary to configure system setting, libraries.</a:t>
            </a:r>
            <a:endParaRPr/>
          </a:p>
          <a:p>
            <a:pPr indent="-317500" lvl="2" marL="1371600" rtl="0" algn="l">
              <a:spcBef>
                <a:spcPts val="0"/>
              </a:spcBef>
              <a:spcAft>
                <a:spcPts val="0"/>
              </a:spcAft>
              <a:buSzPts val="1400"/>
              <a:buChar char="■"/>
            </a:pPr>
            <a:r>
              <a:rPr lang="en"/>
              <a:t>A few seconds to deploy</a:t>
            </a:r>
            <a:endParaRPr/>
          </a:p>
          <a:p>
            <a:pPr indent="-317500" lvl="1" marL="914400" rtl="0" algn="l">
              <a:spcBef>
                <a:spcPts val="0"/>
              </a:spcBef>
              <a:spcAft>
                <a:spcPts val="0"/>
              </a:spcAft>
              <a:buSzPts val="1400"/>
              <a:buChar char="○"/>
            </a:pPr>
            <a:r>
              <a:rPr lang="en"/>
              <a:t>Serverless: live as soon as the code is uploaded</a:t>
            </a:r>
            <a:endParaRPr/>
          </a:p>
          <a:p>
            <a:pPr indent="-317500" lvl="2" marL="1371600" rtl="0" algn="l">
              <a:spcBef>
                <a:spcPts val="0"/>
              </a:spcBef>
              <a:spcAft>
                <a:spcPts val="0"/>
              </a:spcAft>
              <a:buSzPts val="1400"/>
              <a:buChar char="■"/>
            </a:pPr>
            <a:r>
              <a:rPr lang="en"/>
              <a:t>Do not come bundled with system dependencies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and Serverless: Performance</a:t>
            </a:r>
            <a:endParaRPr/>
          </a:p>
        </p:txBody>
      </p:sp>
      <p:sp>
        <p:nvSpPr>
          <p:cNvPr id="169" name="Google Shape;169;p30"/>
          <p:cNvSpPr txBox="1"/>
          <p:nvPr>
            <p:ph idx="1" type="body"/>
          </p:nvPr>
        </p:nvSpPr>
        <p:spPr>
          <a:xfrm>
            <a:off x="311700" y="1277400"/>
            <a:ext cx="4343700" cy="34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Burst Simulation:</a:t>
            </a:r>
            <a:endParaRPr/>
          </a:p>
          <a:p>
            <a:pPr indent="-342900" lvl="0" marL="457200" rtl="0" algn="l">
              <a:spcBef>
                <a:spcPts val="1600"/>
              </a:spcBef>
              <a:spcAft>
                <a:spcPts val="0"/>
              </a:spcAft>
              <a:buSzPts val="1800"/>
              <a:buChar char="●"/>
            </a:pPr>
            <a:r>
              <a:rPr lang="en"/>
              <a:t>Maintain 100 concurrent requests</a:t>
            </a:r>
            <a:endParaRPr/>
          </a:p>
          <a:p>
            <a:pPr indent="-342900" lvl="0" marL="457200" rtl="0" algn="l">
              <a:spcBef>
                <a:spcPts val="0"/>
              </a:spcBef>
              <a:spcAft>
                <a:spcPts val="0"/>
              </a:spcAft>
              <a:buSzPts val="1800"/>
              <a:buChar char="●"/>
            </a:pPr>
            <a:r>
              <a:rPr lang="en"/>
              <a:t>Use 200ms of compute per request</a:t>
            </a:r>
            <a:endParaRPr/>
          </a:p>
          <a:p>
            <a:pPr indent="-342900" lvl="0" marL="457200" rtl="0" algn="l">
              <a:spcBef>
                <a:spcPts val="0"/>
              </a:spcBef>
              <a:spcAft>
                <a:spcPts val="0"/>
              </a:spcAft>
              <a:buSzPts val="1800"/>
              <a:buChar char="●"/>
            </a:pPr>
            <a:r>
              <a:rPr lang="en"/>
              <a:t>Experiment on Amazon Elastic BS</a:t>
            </a:r>
            <a:endParaRPr/>
          </a:p>
          <a:p>
            <a:pPr indent="-317500" lvl="1" marL="914400" rtl="0" algn="l">
              <a:spcBef>
                <a:spcPts val="0"/>
              </a:spcBef>
              <a:spcAft>
                <a:spcPts val="0"/>
              </a:spcAft>
              <a:buSzPts val="1400"/>
              <a:buChar char="○"/>
            </a:pPr>
            <a:r>
              <a:rPr lang="en"/>
              <a:t>Autoscaling cloud service</a:t>
            </a:r>
            <a:endParaRPr/>
          </a:p>
          <a:p>
            <a:pPr indent="-317500" lvl="1" marL="914400" rtl="0" algn="l">
              <a:spcBef>
                <a:spcPts val="0"/>
              </a:spcBef>
              <a:spcAft>
                <a:spcPts val="0"/>
              </a:spcAft>
              <a:buSzPts val="1400"/>
              <a:buChar char="○"/>
            </a:pPr>
            <a:r>
              <a:rPr lang="en"/>
              <a:t>Build application as containerized servers, service RPCs</a:t>
            </a:r>
            <a:endParaRPr/>
          </a:p>
          <a:p>
            <a:pPr indent="-342900" lvl="0" marL="457200" rtl="0" algn="l">
              <a:spcBef>
                <a:spcPts val="0"/>
              </a:spcBef>
              <a:spcAft>
                <a:spcPts val="0"/>
              </a:spcAft>
              <a:buSzPts val="1800"/>
              <a:buChar char="●"/>
            </a:pPr>
            <a:r>
              <a:rPr lang="en"/>
              <a:t>Experiment on Lambda</a:t>
            </a:r>
            <a:endParaRPr/>
          </a:p>
        </p:txBody>
      </p:sp>
      <p:pic>
        <p:nvPicPr>
          <p:cNvPr id="170" name="Google Shape;170;p30"/>
          <p:cNvPicPr preferRelativeResize="0"/>
          <p:nvPr/>
        </p:nvPicPr>
        <p:blipFill>
          <a:blip r:embed="rId3">
            <a:alphaModFix/>
          </a:blip>
          <a:stretch>
            <a:fillRect/>
          </a:stretch>
        </p:blipFill>
        <p:spPr>
          <a:xfrm>
            <a:off x="4766175" y="1178450"/>
            <a:ext cx="4183799" cy="2254589"/>
          </a:xfrm>
          <a:prstGeom prst="rect">
            <a:avLst/>
          </a:prstGeom>
          <a:noFill/>
          <a:ln>
            <a:noFill/>
          </a:ln>
        </p:spPr>
      </p:pic>
      <p:sp>
        <p:nvSpPr>
          <p:cNvPr id="171" name="Google Shape;171;p30"/>
          <p:cNvSpPr txBox="1"/>
          <p:nvPr/>
        </p:nvSpPr>
        <p:spPr>
          <a:xfrm>
            <a:off x="5035875" y="3780500"/>
            <a:ext cx="35478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0000"/>
                </a:solidFill>
              </a:rPr>
              <a:t>Elastic Beanstalk does not scale quickly enough to handle load burst</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en">
                <a:solidFill>
                  <a:srgbClr val="FF0000"/>
                </a:solidFill>
              </a:rPr>
              <a:t>Lambdas are highly elastic</a:t>
            </a:r>
            <a:endParaRPr>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Sharing Runtime</a:t>
            </a:r>
            <a:endParaRPr/>
          </a:p>
        </p:txBody>
      </p:sp>
      <p:sp>
        <p:nvSpPr>
          <p:cNvPr id="177" name="Google Shape;177;p31"/>
          <p:cNvSpPr txBox="1"/>
          <p:nvPr/>
        </p:nvSpPr>
        <p:spPr>
          <a:xfrm>
            <a:off x="289675" y="1168150"/>
            <a:ext cx="4644900" cy="13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Reuse same container for same function</a:t>
            </a:r>
            <a:endParaRPr/>
          </a:p>
          <a:p>
            <a:pPr indent="-317500" lvl="0" marL="457200" rtl="0" algn="l">
              <a:spcBef>
                <a:spcPts val="0"/>
              </a:spcBef>
              <a:spcAft>
                <a:spcPts val="0"/>
              </a:spcAft>
              <a:buSzPts val="1400"/>
              <a:buChar char="●"/>
            </a:pPr>
            <a:r>
              <a:rPr lang="en"/>
              <a:t>Benefit: save container startup time</a:t>
            </a:r>
            <a:endParaRPr/>
          </a:p>
          <a:p>
            <a:pPr indent="-317500" lvl="0" marL="457200" rtl="0" algn="l">
              <a:spcBef>
                <a:spcPts val="0"/>
              </a:spcBef>
              <a:spcAft>
                <a:spcPts val="0"/>
              </a:spcAft>
              <a:buClr>
                <a:schemeClr val="dk1"/>
              </a:buClr>
              <a:buSzPts val="1400"/>
              <a:buChar char="●"/>
            </a:pPr>
            <a:r>
              <a:rPr lang="en">
                <a:solidFill>
                  <a:schemeClr val="dk1"/>
                </a:solidFill>
              </a:rPr>
              <a:t>Several seconds set up a container but several milliseconds to compute a function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Keep container running instead of turning it down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178" name="Google Shape;178;p31"/>
          <p:cNvSpPr/>
          <p:nvPr/>
        </p:nvSpPr>
        <p:spPr>
          <a:xfrm>
            <a:off x="1680250" y="2571750"/>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a:p>
            <a:pPr indent="0" lvl="0" marL="0" rtl="0" algn="ctr">
              <a:spcBef>
                <a:spcPts val="0"/>
              </a:spcBef>
              <a:spcAft>
                <a:spcPts val="0"/>
              </a:spcAft>
              <a:buNone/>
            </a:pPr>
            <a:r>
              <a:rPr lang="en"/>
              <a:t>f(x)</a:t>
            </a:r>
            <a:endParaRPr/>
          </a:p>
        </p:txBody>
      </p:sp>
      <p:sp>
        <p:nvSpPr>
          <p:cNvPr id="179" name="Google Shape;179;p31"/>
          <p:cNvSpPr txBox="1"/>
          <p:nvPr/>
        </p:nvSpPr>
        <p:spPr>
          <a:xfrm>
            <a:off x="191850" y="2509650"/>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User:A</a:t>
            </a:r>
            <a:endParaRPr/>
          </a:p>
          <a:p>
            <a:pPr indent="0" lvl="0" marL="0" rtl="0" algn="ctr">
              <a:spcBef>
                <a:spcPts val="0"/>
              </a:spcBef>
              <a:spcAft>
                <a:spcPts val="0"/>
              </a:spcAft>
              <a:buNone/>
            </a:pPr>
            <a:r>
              <a:rPr lang="en"/>
              <a:t>Func: </a:t>
            </a:r>
            <a:r>
              <a:rPr lang="en"/>
              <a:t>f(x)</a:t>
            </a:r>
            <a:endParaRPr/>
          </a:p>
        </p:txBody>
      </p:sp>
      <p:sp>
        <p:nvSpPr>
          <p:cNvPr id="180" name="Google Shape;180;p31"/>
          <p:cNvSpPr txBox="1"/>
          <p:nvPr/>
        </p:nvSpPr>
        <p:spPr>
          <a:xfrm>
            <a:off x="5159775" y="1168150"/>
            <a:ext cx="3757800" cy="14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Different user can’t use same container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Current state of art. Never use a container between two different users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Security reason</a:t>
            </a:r>
            <a:endParaRPr>
              <a:solidFill>
                <a:schemeClr val="dk1"/>
              </a:solidFill>
            </a:endParaRPr>
          </a:p>
        </p:txBody>
      </p:sp>
      <p:sp>
        <p:nvSpPr>
          <p:cNvPr id="181" name="Google Shape;181;p31"/>
          <p:cNvSpPr/>
          <p:nvPr/>
        </p:nvSpPr>
        <p:spPr>
          <a:xfrm>
            <a:off x="1680250" y="4149525"/>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a:p>
            <a:pPr indent="0" lvl="0" marL="0" rtl="0" algn="ctr">
              <a:spcBef>
                <a:spcPts val="0"/>
              </a:spcBef>
              <a:spcAft>
                <a:spcPts val="0"/>
              </a:spcAft>
              <a:buNone/>
            </a:pPr>
            <a:r>
              <a:rPr lang="en"/>
              <a:t>f(y)</a:t>
            </a:r>
            <a:endParaRPr/>
          </a:p>
        </p:txBody>
      </p:sp>
      <p:sp>
        <p:nvSpPr>
          <p:cNvPr id="182" name="Google Shape;182;p31"/>
          <p:cNvSpPr txBox="1"/>
          <p:nvPr/>
        </p:nvSpPr>
        <p:spPr>
          <a:xfrm>
            <a:off x="191850" y="4087425"/>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User:A</a:t>
            </a:r>
            <a:endParaRPr/>
          </a:p>
          <a:p>
            <a:pPr indent="0" lvl="0" marL="0" rtl="0" algn="ctr">
              <a:spcBef>
                <a:spcPts val="0"/>
              </a:spcBef>
              <a:spcAft>
                <a:spcPts val="0"/>
              </a:spcAft>
              <a:buNone/>
            </a:pPr>
            <a:r>
              <a:rPr lang="en"/>
              <a:t>Func: f(y)</a:t>
            </a:r>
            <a:endParaRPr/>
          </a:p>
        </p:txBody>
      </p:sp>
      <p:sp>
        <p:nvSpPr>
          <p:cNvPr id="183" name="Google Shape;183;p31"/>
          <p:cNvSpPr/>
          <p:nvPr/>
        </p:nvSpPr>
        <p:spPr>
          <a:xfrm>
            <a:off x="3416400" y="3280950"/>
            <a:ext cx="1345800" cy="6471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p:txBody>
      </p:sp>
      <p:sp>
        <p:nvSpPr>
          <p:cNvPr id="184" name="Google Shape;184;p31"/>
          <p:cNvSpPr/>
          <p:nvPr/>
        </p:nvSpPr>
        <p:spPr>
          <a:xfrm>
            <a:off x="7184025" y="2571750"/>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a:p>
            <a:pPr indent="0" lvl="0" marL="0" rtl="0" algn="ctr">
              <a:spcBef>
                <a:spcPts val="0"/>
              </a:spcBef>
              <a:spcAft>
                <a:spcPts val="0"/>
              </a:spcAft>
              <a:buNone/>
            </a:pPr>
            <a:r>
              <a:rPr lang="en"/>
              <a:t>f(x)</a:t>
            </a:r>
            <a:endParaRPr/>
          </a:p>
        </p:txBody>
      </p:sp>
      <p:sp>
        <p:nvSpPr>
          <p:cNvPr id="185" name="Google Shape;185;p31"/>
          <p:cNvSpPr txBox="1"/>
          <p:nvPr/>
        </p:nvSpPr>
        <p:spPr>
          <a:xfrm>
            <a:off x="5695625" y="2509650"/>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 A</a:t>
            </a:r>
            <a:endParaRPr/>
          </a:p>
          <a:p>
            <a:pPr indent="0" lvl="0" marL="0" rtl="0" algn="ctr">
              <a:spcBef>
                <a:spcPts val="0"/>
              </a:spcBef>
              <a:spcAft>
                <a:spcPts val="0"/>
              </a:spcAft>
              <a:buNone/>
            </a:pPr>
            <a:r>
              <a:rPr lang="en"/>
              <a:t>Func: f(x)</a:t>
            </a:r>
            <a:endParaRPr/>
          </a:p>
        </p:txBody>
      </p:sp>
      <p:sp>
        <p:nvSpPr>
          <p:cNvPr id="186" name="Google Shape;186;p31"/>
          <p:cNvSpPr txBox="1"/>
          <p:nvPr/>
        </p:nvSpPr>
        <p:spPr>
          <a:xfrm>
            <a:off x="5695625" y="4087425"/>
            <a:ext cx="1285800" cy="7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 Req</a:t>
            </a:r>
            <a:endParaRPr/>
          </a:p>
          <a:p>
            <a:pPr indent="0" lvl="0" marL="0" rtl="0" algn="ctr">
              <a:spcBef>
                <a:spcPts val="0"/>
              </a:spcBef>
              <a:spcAft>
                <a:spcPts val="0"/>
              </a:spcAft>
              <a:buNone/>
            </a:pPr>
            <a:r>
              <a:rPr lang="en"/>
              <a:t>User: B</a:t>
            </a:r>
            <a:endParaRPr/>
          </a:p>
          <a:p>
            <a:pPr indent="0" lvl="0" marL="0" rtl="0" algn="ctr">
              <a:spcBef>
                <a:spcPts val="0"/>
              </a:spcBef>
              <a:spcAft>
                <a:spcPts val="0"/>
              </a:spcAft>
              <a:buNone/>
            </a:pPr>
            <a:r>
              <a:rPr lang="en"/>
              <a:t>Func: f(x)</a:t>
            </a:r>
            <a:endParaRPr/>
          </a:p>
        </p:txBody>
      </p:sp>
      <p:sp>
        <p:nvSpPr>
          <p:cNvPr id="187" name="Google Shape;187;p31"/>
          <p:cNvSpPr/>
          <p:nvPr/>
        </p:nvSpPr>
        <p:spPr>
          <a:xfrm>
            <a:off x="7184025" y="4369000"/>
            <a:ext cx="1345800" cy="6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C2: f()</a:t>
            </a:r>
            <a:endParaRPr/>
          </a:p>
          <a:p>
            <a:pPr indent="0" lvl="0" marL="0" rtl="0" algn="ctr">
              <a:spcBef>
                <a:spcPts val="0"/>
              </a:spcBef>
              <a:spcAft>
                <a:spcPts val="0"/>
              </a:spcAft>
              <a:buNone/>
            </a:pPr>
            <a:r>
              <a:rPr lang="en"/>
              <a:t>f(x)</a:t>
            </a:r>
            <a:endParaRPr/>
          </a:p>
        </p:txBody>
      </p:sp>
      <p:sp>
        <p:nvSpPr>
          <p:cNvPr id="188" name="Google Shape;188;p31"/>
          <p:cNvSpPr/>
          <p:nvPr/>
        </p:nvSpPr>
        <p:spPr>
          <a:xfrm>
            <a:off x="7144700" y="3589375"/>
            <a:ext cx="1345800" cy="6471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C1: 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 &amp; Background -- Lian</a:t>
            </a:r>
            <a:endParaRPr/>
          </a:p>
          <a:p>
            <a:pPr indent="0" lvl="0" marL="0" rtl="0" algn="l">
              <a:spcBef>
                <a:spcPts val="1600"/>
              </a:spcBef>
              <a:spcAft>
                <a:spcPts val="0"/>
              </a:spcAft>
              <a:buNone/>
            </a:pPr>
            <a:r>
              <a:rPr lang="en"/>
              <a:t>Container to Serverless -- Zhuyu</a:t>
            </a:r>
            <a:endParaRPr/>
          </a:p>
          <a:p>
            <a:pPr indent="0" lvl="0" marL="0" rtl="0" algn="l">
              <a:spcBef>
                <a:spcPts val="1600"/>
              </a:spcBef>
              <a:spcAft>
                <a:spcPts val="0"/>
              </a:spcAft>
              <a:buNone/>
            </a:pPr>
            <a:r>
              <a:rPr lang="en"/>
              <a:t>Limitation of Serverless Computing -- Yuhang</a:t>
            </a:r>
            <a:endParaRPr>
              <a:solidFill>
                <a:srgbClr val="000000"/>
              </a:solidFill>
            </a:endParaRPr>
          </a:p>
          <a:p>
            <a:pPr indent="0" lvl="0" marL="0" rtl="0" algn="l">
              <a:spcBef>
                <a:spcPts val="1600"/>
              </a:spcBef>
              <a:spcAft>
                <a:spcPts val="0"/>
              </a:spcAft>
              <a:buNone/>
            </a:pPr>
            <a:r>
              <a:rPr lang="en"/>
              <a:t>Future of Serverless Computing -- Yuxuan</a:t>
            </a:r>
            <a:endParaRPr/>
          </a:p>
          <a:p>
            <a:pPr indent="0" lvl="0" marL="0" rtl="0" algn="l">
              <a:spcBef>
                <a:spcPts val="1600"/>
              </a:spcBef>
              <a:spcAft>
                <a:spcPts val="1600"/>
              </a:spcAft>
              <a:buNone/>
            </a:pPr>
            <a:r>
              <a:rPr lang="en"/>
              <a:t>Conclusion and Comments -- Lian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Sharing Runtime</a:t>
            </a:r>
            <a:endParaRPr/>
          </a:p>
        </p:txBody>
      </p:sp>
      <p:sp>
        <p:nvSpPr>
          <p:cNvPr id="194" name="Google Shape;194;p32"/>
          <p:cNvSpPr txBox="1"/>
          <p:nvPr/>
        </p:nvSpPr>
        <p:spPr>
          <a:xfrm>
            <a:off x="150225" y="1259775"/>
            <a:ext cx="4792800" cy="327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Deal with functions a</a:t>
            </a:r>
            <a:r>
              <a:rPr lang="en"/>
              <a:t>synchronously</a:t>
            </a:r>
            <a:endParaRPr/>
          </a:p>
          <a:p>
            <a:pPr indent="-317500" lvl="1" marL="914400" rtl="0" algn="l">
              <a:spcBef>
                <a:spcPts val="0"/>
              </a:spcBef>
              <a:spcAft>
                <a:spcPts val="0"/>
              </a:spcAft>
              <a:buSzPts val="1400"/>
              <a:buChar char="○"/>
            </a:pPr>
            <a:r>
              <a:rPr lang="en"/>
              <a:t>Latency for concurrent requests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Trade-off for datacenter </a:t>
            </a:r>
            <a:endParaRPr/>
          </a:p>
          <a:p>
            <a:pPr indent="-317500" lvl="1" marL="1371600" rtl="0" algn="l">
              <a:spcBef>
                <a:spcPts val="0"/>
              </a:spcBef>
              <a:spcAft>
                <a:spcPts val="0"/>
              </a:spcAft>
              <a:buSzPts val="1400"/>
              <a:buChar char="○"/>
            </a:pPr>
            <a:r>
              <a:rPr lang="en">
                <a:solidFill>
                  <a:schemeClr val="dk1"/>
                </a:solidFill>
              </a:rPr>
              <a:t>Processing time: Cold Start + Execution</a:t>
            </a:r>
            <a:endParaRPr/>
          </a:p>
          <a:p>
            <a:pPr indent="-317500" lvl="1" marL="1371600" rtl="0" algn="l">
              <a:spcBef>
                <a:spcPts val="0"/>
              </a:spcBef>
              <a:spcAft>
                <a:spcPts val="0"/>
              </a:spcAft>
              <a:buSzPts val="1400"/>
              <a:buChar char="○"/>
            </a:pPr>
            <a:r>
              <a:rPr lang="en"/>
              <a:t>Consuming memory</a:t>
            </a:r>
            <a:endParaRPr/>
          </a:p>
          <a:p>
            <a:pPr indent="-317500" lvl="2" marL="1828800" rtl="0" algn="l">
              <a:spcBef>
                <a:spcPts val="0"/>
              </a:spcBef>
              <a:spcAft>
                <a:spcPts val="0"/>
              </a:spcAft>
              <a:buSzPts val="1400"/>
              <a:buChar char="■"/>
            </a:pPr>
            <a:r>
              <a:rPr lang="en"/>
              <a:t>Pay by user</a:t>
            </a:r>
            <a:endParaRPr/>
          </a:p>
          <a:p>
            <a:pPr indent="-317500" lvl="2" marL="1828800" rtl="0" algn="l">
              <a:spcBef>
                <a:spcPts val="0"/>
              </a:spcBef>
              <a:spcAft>
                <a:spcPts val="0"/>
              </a:spcAft>
              <a:buSzPts val="1400"/>
              <a:buChar char="■"/>
            </a:pPr>
            <a:r>
              <a:rPr lang="en"/>
              <a:t>Cause latency</a:t>
            </a:r>
            <a:endParaRPr/>
          </a:p>
          <a:p>
            <a:pPr indent="-317500" lvl="1" marL="1371600" rtl="0" algn="l">
              <a:spcBef>
                <a:spcPts val="0"/>
              </a:spcBef>
              <a:spcAft>
                <a:spcPts val="0"/>
              </a:spcAft>
              <a:buSzPts val="1400"/>
              <a:buChar char="○"/>
            </a:pPr>
            <a:r>
              <a:rPr lang="en"/>
              <a:t>Set up new container</a:t>
            </a:r>
            <a:endParaRPr/>
          </a:p>
          <a:p>
            <a:pPr indent="-317500" lvl="2" marL="1828800" rtl="0" algn="l">
              <a:spcBef>
                <a:spcPts val="0"/>
              </a:spcBef>
              <a:spcAft>
                <a:spcPts val="0"/>
              </a:spcAft>
              <a:buSzPts val="1400"/>
              <a:buChar char="■"/>
            </a:pPr>
            <a:r>
              <a:rPr lang="en"/>
              <a:t>Pay by vendor</a:t>
            </a:r>
            <a:endParaRPr/>
          </a:p>
          <a:p>
            <a:pPr indent="-317500" lvl="2" marL="1828800" rtl="0" algn="l">
              <a:spcBef>
                <a:spcPts val="0"/>
              </a:spcBef>
              <a:spcAft>
                <a:spcPts val="0"/>
              </a:spcAft>
              <a:buSzPts val="1400"/>
              <a:buChar char="■"/>
            </a:pPr>
            <a:r>
              <a:rPr lang="en"/>
              <a:t>Less latency</a:t>
            </a:r>
            <a:endParaRPr/>
          </a:p>
        </p:txBody>
      </p:sp>
      <p:pic>
        <p:nvPicPr>
          <p:cNvPr id="195" name="Google Shape;195;p32"/>
          <p:cNvPicPr preferRelativeResize="0"/>
          <p:nvPr/>
        </p:nvPicPr>
        <p:blipFill>
          <a:blip r:embed="rId3">
            <a:alphaModFix/>
          </a:blip>
          <a:stretch>
            <a:fillRect/>
          </a:stretch>
        </p:blipFill>
        <p:spPr>
          <a:xfrm>
            <a:off x="4943025" y="1591500"/>
            <a:ext cx="4073825" cy="2195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Serveless Limitation</a:t>
            </a:r>
            <a:endParaRPr/>
          </a:p>
          <a:p>
            <a:pPr indent="0" lvl="0" marL="0" rtl="0" algn="l">
              <a:spcBef>
                <a:spcPts val="0"/>
              </a:spcBef>
              <a:spcAft>
                <a:spcPts val="0"/>
              </a:spcAft>
              <a:buNone/>
            </a:pPr>
            <a:r>
              <a:t/>
            </a:r>
            <a:endParaRPr/>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311700" y="771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Inadequate storage for fine-grained operations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Lack of fine-grained coordination</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Poor performance for standard communication patterns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n"/>
              <a:t>Unpredictable Performance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Inadequate Storage</a:t>
            </a:r>
            <a:endParaRPr/>
          </a:p>
          <a:p>
            <a:pPr indent="0" lvl="0" marL="0" rtl="0" algn="l">
              <a:spcBef>
                <a:spcPts val="0"/>
              </a:spcBef>
              <a:spcAft>
                <a:spcPts val="0"/>
              </a:spcAft>
              <a:buNone/>
            </a:pPr>
            <a:r>
              <a:t/>
            </a:r>
            <a:endParaRPr/>
          </a:p>
        </p:txBody>
      </p:sp>
      <p:sp>
        <p:nvSpPr>
          <p:cNvPr id="212" name="Google Shape;212;p35"/>
          <p:cNvSpPr txBox="1"/>
          <p:nvPr>
            <p:ph idx="1" type="body"/>
          </p:nvPr>
        </p:nvSpPr>
        <p:spPr>
          <a:xfrm>
            <a:off x="311700" y="1000075"/>
            <a:ext cx="85206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(1) </a:t>
            </a:r>
            <a:r>
              <a:rPr lang="en" sz="1400"/>
              <a:t>Object storage services: AWS S3, Azure Blob Storage, Google Cloud Storage</a:t>
            </a:r>
            <a:endParaRPr sz="1400"/>
          </a:p>
          <a:p>
            <a:pPr indent="0" lvl="0" marL="0" rtl="0" algn="l">
              <a:spcBef>
                <a:spcPts val="1600"/>
              </a:spcBef>
              <a:spcAft>
                <a:spcPts val="0"/>
              </a:spcAft>
              <a:buNone/>
            </a:pPr>
            <a:r>
              <a:rPr lang="en" sz="1200"/>
              <a:t>High access costs - $30/min to sustain 100K IOPS(S3)</a:t>
            </a:r>
            <a:endParaRPr sz="1200"/>
          </a:p>
          <a:p>
            <a:pPr indent="0" lvl="0" marL="0" rtl="0" algn="l">
              <a:spcBef>
                <a:spcPts val="1600"/>
              </a:spcBef>
              <a:spcAft>
                <a:spcPts val="0"/>
              </a:spcAft>
              <a:buNone/>
            </a:pPr>
            <a:r>
              <a:rPr lang="en" sz="1200"/>
              <a:t>High latency - 10 ~ 20 ms</a:t>
            </a:r>
            <a:endParaRPr sz="1200"/>
          </a:p>
          <a:p>
            <a:pPr indent="0" lvl="0" marL="0" rtl="0" algn="l">
              <a:spcBef>
                <a:spcPts val="1600"/>
              </a:spcBef>
              <a:spcAft>
                <a:spcPts val="0"/>
              </a:spcAft>
              <a:buNone/>
            </a:pPr>
            <a:r>
              <a:rPr lang="en" sz="1400"/>
              <a:t>(2) Key-value databases: AWS DynamoDB, Google Cloud Datastore, Azure Cosmos DB</a:t>
            </a:r>
            <a:endParaRPr sz="1400"/>
          </a:p>
          <a:p>
            <a:pPr indent="0" lvl="0" marL="0" rtl="0" algn="l">
              <a:spcBef>
                <a:spcPts val="1600"/>
              </a:spcBef>
              <a:spcAft>
                <a:spcPts val="0"/>
              </a:spcAft>
              <a:buNone/>
            </a:pPr>
            <a:r>
              <a:rPr lang="en" sz="1200"/>
              <a:t>High IOPS but expensive</a:t>
            </a:r>
            <a:endParaRPr sz="1200"/>
          </a:p>
          <a:p>
            <a:pPr indent="0" lvl="0" marL="0" rtl="0" algn="l">
              <a:spcBef>
                <a:spcPts val="1600"/>
              </a:spcBef>
              <a:spcAft>
                <a:spcPts val="0"/>
              </a:spcAft>
              <a:buNone/>
            </a:pPr>
            <a:r>
              <a:rPr lang="en" sz="1200"/>
              <a:t>Long time to scale up</a:t>
            </a:r>
            <a:endParaRPr sz="1200"/>
          </a:p>
          <a:p>
            <a:pPr indent="0" lvl="0" marL="0" rtl="0" algn="l">
              <a:spcBef>
                <a:spcPts val="1600"/>
              </a:spcBef>
              <a:spcAft>
                <a:spcPts val="0"/>
              </a:spcAft>
              <a:buNone/>
            </a:pPr>
            <a:r>
              <a:rPr lang="en" sz="1400"/>
              <a:t>(3) In-memory storage: AWS ElastiCache, Google Cloud Memorystore</a:t>
            </a:r>
            <a:endParaRPr sz="1400"/>
          </a:p>
          <a:p>
            <a:pPr indent="0" lvl="0" marL="0" rtl="0" algn="l">
              <a:spcBef>
                <a:spcPts val="1600"/>
              </a:spcBef>
              <a:spcAft>
                <a:spcPts val="0"/>
              </a:spcAft>
              <a:buNone/>
            </a:pPr>
            <a:r>
              <a:rPr lang="en" sz="1200"/>
              <a:t>Not fault tolerant </a:t>
            </a:r>
            <a:endParaRPr sz="1200"/>
          </a:p>
          <a:p>
            <a:pPr indent="0" lvl="0" marL="0" rtl="0" algn="l">
              <a:spcBef>
                <a:spcPts val="1600"/>
              </a:spcBef>
              <a:spcAft>
                <a:spcPts val="0"/>
              </a:spcAft>
              <a:buNone/>
            </a:pPr>
            <a:r>
              <a:rPr lang="en" sz="1200"/>
              <a:t>Not autoscale as do serverless computing platforms</a:t>
            </a:r>
            <a:endParaRPr sz="1200"/>
          </a:p>
          <a:p>
            <a:pPr indent="0" lvl="0" marL="0" rtl="0" algn="l">
              <a:spcBef>
                <a:spcPts val="1600"/>
              </a:spcBef>
              <a:spcAft>
                <a:spcPts val="0"/>
              </a:spcAft>
              <a:buNone/>
            </a:pPr>
            <a:r>
              <a:rPr lang="en"/>
              <a:t> </a:t>
            </a:r>
            <a:endParaRPr sz="1400"/>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coordination</a:t>
            </a:r>
            <a:endParaRPr/>
          </a:p>
        </p:txBody>
      </p:sp>
      <p:sp>
        <p:nvSpPr>
          <p:cNvPr id="218" name="Google Shape;218;p36"/>
          <p:cNvSpPr txBox="1"/>
          <p:nvPr>
            <p:ph idx="1" type="body"/>
          </p:nvPr>
        </p:nvSpPr>
        <p:spPr>
          <a:xfrm>
            <a:off x="311700" y="1152475"/>
            <a:ext cx="8520600" cy="37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provide a way for tasks to coordinate.</a:t>
            </a:r>
            <a:endParaRPr/>
          </a:p>
          <a:p>
            <a:pPr indent="0" lvl="0" marL="0" rtl="0" algn="l">
              <a:spcBef>
                <a:spcPts val="1600"/>
              </a:spcBef>
              <a:spcAft>
                <a:spcPts val="0"/>
              </a:spcAft>
              <a:buNone/>
            </a:pPr>
            <a:r>
              <a:rPr lang="en"/>
              <a:t>Imagine there two tasks A and B in serverless platform. If task A relies on B’s output, we need to provide for A to know when the output is available.</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rPr lang="en"/>
              <a:t>Solutions:</a:t>
            </a:r>
            <a:endParaRPr/>
          </a:p>
          <a:p>
            <a:pPr indent="0" lvl="0" marL="0" rtl="0" algn="l">
              <a:spcBef>
                <a:spcPts val="1600"/>
              </a:spcBef>
              <a:spcAft>
                <a:spcPts val="0"/>
              </a:spcAft>
              <a:buClr>
                <a:schemeClr val="dk1"/>
              </a:buClr>
              <a:buSzPts val="1100"/>
              <a:buFont typeface="Arial"/>
              <a:buNone/>
            </a:pPr>
            <a:r>
              <a:rPr lang="en" sz="1400">
                <a:solidFill>
                  <a:schemeClr val="dk1"/>
                </a:solidFill>
              </a:rPr>
              <a:t>(1) AWS Lambda - SNS and SQS</a:t>
            </a:r>
            <a:endParaRPr sz="1400"/>
          </a:p>
          <a:p>
            <a:pPr indent="0" lvl="0" marL="0" rtl="0" algn="l">
              <a:spcBef>
                <a:spcPts val="1600"/>
              </a:spcBef>
              <a:spcAft>
                <a:spcPts val="0"/>
              </a:spcAft>
              <a:buNone/>
            </a:pPr>
            <a:r>
              <a:rPr lang="en" sz="1400"/>
              <a:t>(2) Manage a VM-based system that provides notifications</a:t>
            </a:r>
            <a:endParaRPr sz="1400"/>
          </a:p>
          <a:p>
            <a:pPr indent="0" lvl="0" marL="0" rtl="0" algn="l">
              <a:spcBef>
                <a:spcPts val="1600"/>
              </a:spcBef>
              <a:spcAft>
                <a:spcPts val="1600"/>
              </a:spcAft>
              <a:buNone/>
            </a:pPr>
            <a:r>
              <a:rPr lang="en" sz="1400"/>
              <a:t>(3) Implement your own notification mechanism</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SNS and SQS</a:t>
            </a:r>
            <a:endParaRPr/>
          </a:p>
        </p:txBody>
      </p:sp>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SNS: </a:t>
            </a:r>
            <a:r>
              <a:rPr b="1" lang="en" sz="1150">
                <a:solidFill>
                  <a:srgbClr val="242729"/>
                </a:solidFill>
                <a:highlight>
                  <a:srgbClr val="FFFFFF"/>
                </a:highlight>
              </a:rPr>
              <a:t>SNS</a:t>
            </a:r>
            <a:r>
              <a:rPr lang="en" sz="1150">
                <a:solidFill>
                  <a:srgbClr val="242729"/>
                </a:solidFill>
                <a:highlight>
                  <a:srgbClr val="FFFFFF"/>
                </a:highlight>
              </a:rPr>
              <a:t> is a distributed </a:t>
            </a:r>
            <a:r>
              <a:rPr b="1" lang="en" sz="1150">
                <a:solidFill>
                  <a:srgbClr val="242729"/>
                </a:solidFill>
                <a:highlight>
                  <a:srgbClr val="FFFFFF"/>
                </a:highlight>
              </a:rPr>
              <a:t>publish-subscribe</a:t>
            </a:r>
            <a:r>
              <a:rPr lang="en" sz="1150">
                <a:solidFill>
                  <a:srgbClr val="242729"/>
                </a:solidFill>
                <a:highlight>
                  <a:srgbClr val="FFFFFF"/>
                </a:highlight>
              </a:rPr>
              <a:t> system. Messages are </a:t>
            </a:r>
            <a:r>
              <a:rPr b="1" lang="en" sz="1150">
                <a:solidFill>
                  <a:srgbClr val="242729"/>
                </a:solidFill>
                <a:highlight>
                  <a:srgbClr val="FFFFFF"/>
                </a:highlight>
              </a:rPr>
              <a:t>pushed</a:t>
            </a:r>
            <a:r>
              <a:rPr lang="en" sz="1150">
                <a:solidFill>
                  <a:srgbClr val="242729"/>
                </a:solidFill>
                <a:highlight>
                  <a:srgbClr val="FFFFFF"/>
                </a:highlight>
              </a:rPr>
              <a:t> to subscribers as and when they are sent by publishers to SNS.</a:t>
            </a:r>
            <a:endParaRPr sz="1400">
              <a:solidFill>
                <a:srgbClr val="444444"/>
              </a:solidFill>
              <a:highlight>
                <a:srgbClr val="FFFFFF"/>
              </a:highlight>
            </a:endParaRPr>
          </a:p>
          <a:p>
            <a:pPr indent="0" lvl="0" marL="0" rtl="0" algn="l">
              <a:spcBef>
                <a:spcPts val="1600"/>
              </a:spcBef>
              <a:spcAft>
                <a:spcPts val="1600"/>
              </a:spcAft>
              <a:buNone/>
            </a:pPr>
            <a:r>
              <a:rPr lang="en">
                <a:highlight>
                  <a:srgbClr val="FFFFFF"/>
                </a:highlight>
              </a:rPr>
              <a:t>SQS</a:t>
            </a:r>
            <a:r>
              <a:rPr lang="en">
                <a:solidFill>
                  <a:srgbClr val="444444"/>
                </a:solidFill>
                <a:highlight>
                  <a:srgbClr val="FFFFFF"/>
                </a:highlight>
              </a:rPr>
              <a:t>: </a:t>
            </a:r>
            <a:r>
              <a:rPr b="1" lang="en" sz="1150">
                <a:solidFill>
                  <a:srgbClr val="242729"/>
                </a:solidFill>
                <a:highlight>
                  <a:srgbClr val="FFFFFF"/>
                </a:highlight>
              </a:rPr>
              <a:t>SQS</a:t>
            </a:r>
            <a:r>
              <a:rPr lang="en" sz="1150">
                <a:solidFill>
                  <a:srgbClr val="242729"/>
                </a:solidFill>
                <a:highlight>
                  <a:srgbClr val="FFFFFF"/>
                </a:highlight>
              </a:rPr>
              <a:t> is distributed </a:t>
            </a:r>
            <a:r>
              <a:rPr b="1" lang="en" sz="1150">
                <a:solidFill>
                  <a:srgbClr val="242729"/>
                </a:solidFill>
                <a:highlight>
                  <a:srgbClr val="FFFFFF"/>
                </a:highlight>
              </a:rPr>
              <a:t>queuing</a:t>
            </a:r>
            <a:r>
              <a:rPr lang="en" sz="1150">
                <a:solidFill>
                  <a:srgbClr val="242729"/>
                </a:solidFill>
                <a:highlight>
                  <a:srgbClr val="FFFFFF"/>
                </a:highlight>
              </a:rPr>
              <a:t> system. </a:t>
            </a:r>
            <a:endParaRPr>
              <a:solidFill>
                <a:srgbClr val="444444"/>
              </a:solidFill>
              <a:highlight>
                <a:srgbClr val="FFFFFF"/>
              </a:highlight>
            </a:endParaRPr>
          </a:p>
        </p:txBody>
      </p:sp>
      <p:pic>
        <p:nvPicPr>
          <p:cNvPr id="225" name="Google Shape;225;p37"/>
          <p:cNvPicPr preferRelativeResize="0"/>
          <p:nvPr/>
        </p:nvPicPr>
        <p:blipFill>
          <a:blip r:embed="rId3">
            <a:alphaModFix/>
          </a:blip>
          <a:stretch>
            <a:fillRect/>
          </a:stretch>
        </p:blipFill>
        <p:spPr>
          <a:xfrm>
            <a:off x="2604700" y="2283375"/>
            <a:ext cx="3825301" cy="2552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Poor performance on communications</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Most common communications patterns</a:t>
            </a:r>
            <a:endParaRPr sz="1400"/>
          </a:p>
          <a:p>
            <a:pPr indent="0" lvl="0" marL="0" rtl="0" algn="l">
              <a:spcBef>
                <a:spcPts val="1600"/>
              </a:spcBef>
              <a:spcAft>
                <a:spcPts val="0"/>
              </a:spcAft>
              <a:buNone/>
            </a:pPr>
            <a:r>
              <a:rPr lang="en" sz="1400"/>
              <a:t>Broadcast, Aggregation, Shuffle - Machine Learning, Big Data analytics</a:t>
            </a:r>
            <a:endParaRPr sz="1400"/>
          </a:p>
          <a:p>
            <a:pPr indent="0" lvl="0" marL="0" rtl="0" algn="l">
              <a:spcBef>
                <a:spcPts val="1600"/>
              </a:spcBef>
              <a:spcAft>
                <a:spcPts val="1600"/>
              </a:spcAft>
              <a:buNone/>
            </a:pPr>
            <a:r>
              <a:t/>
            </a:r>
            <a:endParaRPr/>
          </a:p>
        </p:txBody>
      </p:sp>
      <p:pic>
        <p:nvPicPr>
          <p:cNvPr id="232" name="Google Shape;232;p38"/>
          <p:cNvPicPr preferRelativeResize="0"/>
          <p:nvPr/>
        </p:nvPicPr>
        <p:blipFill>
          <a:blip r:embed="rId3">
            <a:alphaModFix/>
          </a:blip>
          <a:stretch>
            <a:fillRect/>
          </a:stretch>
        </p:blipFill>
        <p:spPr>
          <a:xfrm>
            <a:off x="2371050" y="1953850"/>
            <a:ext cx="4354602" cy="298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Communication Complexity</a:t>
            </a:r>
            <a:endParaRPr/>
          </a:p>
        </p:txBody>
      </p:sp>
      <p:sp>
        <p:nvSpPr>
          <p:cNvPr id="238" name="Google Shape;238;p39"/>
          <p:cNvSpPr txBox="1"/>
          <p:nvPr>
            <p:ph idx="1" type="body"/>
          </p:nvPr>
        </p:nvSpPr>
        <p:spPr>
          <a:xfrm>
            <a:off x="311700" y="1152475"/>
            <a:ext cx="411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 the number of functions per VM(10 ~ 100)</a:t>
            </a:r>
            <a:endParaRPr sz="1400"/>
          </a:p>
          <a:p>
            <a:pPr indent="0" lvl="0" marL="0" rtl="0" algn="l">
              <a:spcBef>
                <a:spcPts val="1600"/>
              </a:spcBef>
              <a:spcAft>
                <a:spcPts val="0"/>
              </a:spcAft>
              <a:buNone/>
            </a:pPr>
            <a:r>
              <a:rPr lang="en"/>
              <a:t>			</a:t>
            </a:r>
            <a:r>
              <a:rPr lang="en" sz="1400"/>
              <a:t>VM-based</a:t>
            </a:r>
            <a:r>
              <a:rPr lang="en"/>
              <a:t>     </a:t>
            </a:r>
            <a:r>
              <a:rPr lang="en" sz="1400"/>
              <a:t>Function-based</a:t>
            </a:r>
            <a:r>
              <a:rPr lang="en"/>
              <a:t>    </a:t>
            </a:r>
            <a:endParaRPr/>
          </a:p>
          <a:p>
            <a:pPr indent="0" lvl="0" marL="0" rtl="0" algn="l">
              <a:spcBef>
                <a:spcPts val="1600"/>
              </a:spcBef>
              <a:spcAft>
                <a:spcPts val="0"/>
              </a:spcAft>
              <a:buNone/>
            </a:pPr>
            <a:r>
              <a:rPr lang="en" sz="1400"/>
              <a:t>Broadcast	            O(N)		O(N x K)</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Aggregation           O(N)                 O(N x K)</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en" sz="1400"/>
              <a:t>Shuffle 		  O(N2)               O((N x K)2)    </a:t>
            </a:r>
            <a:endParaRPr sz="1400"/>
          </a:p>
        </p:txBody>
      </p:sp>
      <p:pic>
        <p:nvPicPr>
          <p:cNvPr id="239" name="Google Shape;239;p39"/>
          <p:cNvPicPr preferRelativeResize="0"/>
          <p:nvPr/>
        </p:nvPicPr>
        <p:blipFill>
          <a:blip r:embed="rId3">
            <a:alphaModFix/>
          </a:blip>
          <a:stretch>
            <a:fillRect/>
          </a:stretch>
        </p:blipFill>
        <p:spPr>
          <a:xfrm>
            <a:off x="4576800" y="1170125"/>
            <a:ext cx="4414801" cy="30270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Predictable Performance</a:t>
            </a:r>
            <a:endParaRPr/>
          </a:p>
        </p:txBody>
      </p:sp>
      <p:sp>
        <p:nvSpPr>
          <p:cNvPr id="245" name="Google Shape;24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Unpredictable cold start latency</a:t>
            </a:r>
            <a:endParaRPr/>
          </a:p>
          <a:p>
            <a:pPr indent="-342900" lvl="0" marL="457200" rtl="0" algn="l">
              <a:spcBef>
                <a:spcPts val="0"/>
              </a:spcBef>
              <a:spcAft>
                <a:spcPts val="0"/>
              </a:spcAft>
              <a:buSzPts val="1800"/>
              <a:buAutoNum type="arabicParenBoth"/>
            </a:pPr>
            <a:r>
              <a:rPr lang="en"/>
              <a:t>Start a cloud function</a:t>
            </a:r>
            <a:endParaRPr/>
          </a:p>
          <a:p>
            <a:pPr indent="-342900" lvl="0" marL="457200" rtl="0" algn="l">
              <a:spcBef>
                <a:spcPts val="0"/>
              </a:spcBef>
              <a:spcAft>
                <a:spcPts val="0"/>
              </a:spcAft>
              <a:buSzPts val="1800"/>
              <a:buAutoNum type="arabicParenBoth"/>
            </a:pPr>
            <a:r>
              <a:rPr lang="en"/>
              <a:t>Initialize the software environments(e.g: library) </a:t>
            </a:r>
            <a:endParaRPr/>
          </a:p>
          <a:p>
            <a:pPr indent="-342900" lvl="0" marL="457200" rtl="0" algn="l">
              <a:spcBef>
                <a:spcPts val="0"/>
              </a:spcBef>
              <a:spcAft>
                <a:spcPts val="0"/>
              </a:spcAft>
              <a:buSzPts val="1800"/>
              <a:buAutoNum type="arabicParenBoth"/>
            </a:pPr>
            <a:r>
              <a:rPr lang="en"/>
              <a:t>Application-specific initialization in user code</a:t>
            </a:r>
            <a:endParaRPr/>
          </a:p>
          <a:p>
            <a:pPr indent="0" lvl="0" marL="0" rtl="0" algn="l">
              <a:spcBef>
                <a:spcPts val="1600"/>
              </a:spcBef>
              <a:spcAft>
                <a:spcPts val="0"/>
              </a:spcAft>
              <a:buNone/>
            </a:pPr>
            <a:r>
              <a:rPr lang="en"/>
              <a:t> 2.   Variability in the hardware resources</a:t>
            </a:r>
            <a:endParaRPr/>
          </a:p>
          <a:p>
            <a:pPr indent="0" lvl="0" marL="0" rtl="0" algn="l">
              <a:spcBef>
                <a:spcPts val="1600"/>
              </a:spcBef>
              <a:spcAft>
                <a:spcPts val="0"/>
              </a:spcAft>
              <a:buNone/>
            </a:pPr>
            <a:r>
              <a:rPr lang="en"/>
              <a:t>Tradeoff - the cloud provider desire to maximize the use of their resources and predictability.</a:t>
            </a:r>
            <a:endParaRPr/>
          </a:p>
          <a:p>
            <a:pPr indent="0" lvl="0" marL="91440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1818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What Serverless Computing Should Become</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2016 paper</a:t>
            </a:r>
            <a:endParaRPr/>
          </a:p>
          <a:p>
            <a:pPr indent="0" lvl="0" marL="0" rtl="0" algn="l">
              <a:spcBef>
                <a:spcPts val="1600"/>
              </a:spcBef>
              <a:spcAft>
                <a:spcPts val="0"/>
              </a:spcAft>
              <a:buClr>
                <a:schemeClr val="dk1"/>
              </a:buClr>
              <a:buSzPts val="1100"/>
              <a:buFont typeface="Arial"/>
              <a:buNone/>
            </a:pPr>
            <a:r>
              <a:rPr lang="en"/>
              <a:t>UW Madison</a:t>
            </a:r>
            <a:endParaRPr/>
          </a:p>
          <a:p>
            <a:pPr indent="0" lvl="0" marL="0" rtl="0" algn="l">
              <a:spcBef>
                <a:spcPts val="160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57150" y="348150"/>
            <a:ext cx="9029700" cy="1790700"/>
          </a:xfrm>
          <a:prstGeom prst="rect">
            <a:avLst/>
          </a:prstGeom>
          <a:noFill/>
          <a:ln>
            <a:noFill/>
          </a:ln>
        </p:spPr>
      </p:pic>
      <p:pic>
        <p:nvPicPr>
          <p:cNvPr id="69" name="Google Shape;69;p15"/>
          <p:cNvPicPr preferRelativeResize="0"/>
          <p:nvPr/>
        </p:nvPicPr>
        <p:blipFill>
          <a:blip r:embed="rId4">
            <a:alphaModFix/>
          </a:blip>
          <a:stretch>
            <a:fillRect/>
          </a:stretch>
        </p:blipFill>
        <p:spPr>
          <a:xfrm>
            <a:off x="379625" y="3637125"/>
            <a:ext cx="5486400" cy="1143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Serverless Computing Should Become</a:t>
            </a:r>
            <a:endParaRPr sz="2400"/>
          </a:p>
        </p:txBody>
      </p:sp>
      <p:sp>
        <p:nvSpPr>
          <p:cNvPr id="256" name="Google Shape;25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Abstraction Challenges:</a:t>
            </a:r>
            <a:endParaRPr/>
          </a:p>
          <a:p>
            <a:pPr indent="-342900" lvl="0" marL="457200" rtl="0" algn="l">
              <a:spcBef>
                <a:spcPts val="1600"/>
              </a:spcBef>
              <a:spcAft>
                <a:spcPts val="0"/>
              </a:spcAft>
              <a:buSzPts val="1800"/>
              <a:buChar char="●"/>
            </a:pPr>
            <a:r>
              <a:rPr lang="en"/>
              <a:t>Resource requirements</a:t>
            </a:r>
            <a:endParaRPr/>
          </a:p>
          <a:p>
            <a:pPr indent="-342900" lvl="0" marL="457200" rtl="0" algn="l">
              <a:spcBef>
                <a:spcPts val="0"/>
              </a:spcBef>
              <a:spcAft>
                <a:spcPts val="0"/>
              </a:spcAft>
              <a:buSzPts val="1800"/>
              <a:buChar char="●"/>
            </a:pPr>
            <a:r>
              <a:rPr lang="en"/>
              <a:t>Data dependencies</a:t>
            </a:r>
            <a:endParaRPr/>
          </a:p>
          <a:p>
            <a:pPr indent="0" lvl="0" marL="0" rtl="0" algn="l">
              <a:spcBef>
                <a:spcPts val="1600"/>
              </a:spcBef>
              <a:spcAft>
                <a:spcPts val="0"/>
              </a:spcAft>
              <a:buNone/>
            </a:pPr>
            <a:r>
              <a:rPr lang="en"/>
              <a:t>System Challenges:</a:t>
            </a:r>
            <a:endParaRPr/>
          </a:p>
          <a:p>
            <a:pPr indent="-342900" lvl="0" marL="457200" rtl="0" algn="l">
              <a:spcBef>
                <a:spcPts val="1600"/>
              </a:spcBef>
              <a:spcAft>
                <a:spcPts val="0"/>
              </a:spcAft>
              <a:buSzPts val="1800"/>
              <a:buChar char="●"/>
            </a:pPr>
            <a:r>
              <a:rPr lang="en"/>
              <a:t>High-performance, affordable storage</a:t>
            </a:r>
            <a:endParaRPr/>
          </a:p>
          <a:p>
            <a:pPr indent="-342900" lvl="0" marL="457200" rtl="0" algn="l">
              <a:spcBef>
                <a:spcPts val="0"/>
              </a:spcBef>
              <a:spcAft>
                <a:spcPts val="0"/>
              </a:spcAft>
              <a:buSzPts val="1800"/>
              <a:buChar char="●"/>
            </a:pPr>
            <a:r>
              <a:rPr lang="en"/>
              <a:t>Minimize startup time:</a:t>
            </a:r>
            <a:endParaRPr/>
          </a:p>
          <a:p>
            <a:pPr indent="-317500" lvl="1" marL="914400" rtl="0" algn="l">
              <a:spcBef>
                <a:spcPts val="0"/>
              </a:spcBef>
              <a:spcAft>
                <a:spcPts val="0"/>
              </a:spcAft>
              <a:buSzPts val="1400"/>
              <a:buChar char="○"/>
            </a:pPr>
            <a:r>
              <a:rPr lang="en"/>
              <a:t>Scheduling and starting resources to run cloud functions</a:t>
            </a:r>
            <a:endParaRPr/>
          </a:p>
          <a:p>
            <a:pPr indent="-317500" lvl="1" marL="914400" rtl="0" algn="l">
              <a:spcBef>
                <a:spcPts val="0"/>
              </a:spcBef>
              <a:spcAft>
                <a:spcPts val="0"/>
              </a:spcAft>
              <a:buSzPts val="1400"/>
              <a:buChar char="○"/>
            </a:pPr>
            <a:r>
              <a:rPr lang="en"/>
              <a:t>Downloading the application software environment</a:t>
            </a:r>
            <a:endParaRPr/>
          </a:p>
          <a:p>
            <a:pPr indent="-317500" lvl="1" marL="914400" rtl="0" algn="l">
              <a:spcBef>
                <a:spcPts val="0"/>
              </a:spcBef>
              <a:spcAft>
                <a:spcPts val="0"/>
              </a:spcAft>
              <a:buSzPts val="1400"/>
              <a:buChar char="○"/>
            </a:pPr>
            <a:r>
              <a:rPr lang="en"/>
              <a:t>Loading and initializing data structure and libraries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Serverless Computing Should Become</a:t>
            </a:r>
            <a:endParaRPr sz="2400"/>
          </a:p>
        </p:txBody>
      </p:sp>
      <p:sp>
        <p:nvSpPr>
          <p:cNvPr id="262" name="Google Shape;26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Computer architecture challenges:</a:t>
            </a:r>
            <a:endParaRPr/>
          </a:p>
          <a:p>
            <a:pPr indent="-342900" lvl="0" marL="457200" marR="0" rtl="0" algn="l">
              <a:lnSpc>
                <a:spcPct val="115000"/>
              </a:lnSpc>
              <a:spcBef>
                <a:spcPts val="1600"/>
              </a:spcBef>
              <a:spcAft>
                <a:spcPts val="0"/>
              </a:spcAft>
              <a:buSzPts val="1800"/>
              <a:buChar char="●"/>
            </a:pPr>
            <a:r>
              <a:rPr lang="en"/>
              <a:t>Hardware Heterogeneity, Pricing and Ease of Management:</a:t>
            </a:r>
            <a:endParaRPr/>
          </a:p>
          <a:p>
            <a:pPr indent="-317500" lvl="1" marL="914400" marR="0" rtl="0" algn="l">
              <a:lnSpc>
                <a:spcPct val="115000"/>
              </a:lnSpc>
              <a:spcBef>
                <a:spcPts val="0"/>
              </a:spcBef>
              <a:spcAft>
                <a:spcPts val="0"/>
              </a:spcAft>
              <a:buSzPts val="1400"/>
              <a:buChar char="○"/>
            </a:pPr>
            <a:r>
              <a:rPr lang="en"/>
              <a:t>Alas, the x86 microprocessors that dominate the cloud are barely improving in performance. In 2017, single program performance improvement only 3%. Assuming the trends continue, performance won’t double for 20 years. Similarly, DRAM capacity per chip is approaching its limits; 16 Gbit DRAMs are for sale today, but it appears infeasible to build a 32 Gbit DRAM chip.</a:t>
            </a:r>
            <a:endParaRPr/>
          </a:p>
          <a:p>
            <a:pPr indent="-317500" lvl="1" marL="914400" marR="0" rtl="0" algn="l">
              <a:lnSpc>
                <a:spcPct val="115000"/>
              </a:lnSpc>
              <a:spcBef>
                <a:spcPts val="0"/>
              </a:spcBef>
              <a:spcAft>
                <a:spcPts val="0"/>
              </a:spcAft>
              <a:buSzPts val="1400"/>
              <a:buChar char="○"/>
            </a:pPr>
            <a:r>
              <a:rPr lang="en"/>
              <a:t>Serverless could embrace multiple instances type.</a:t>
            </a:r>
            <a:endParaRPr/>
          </a:p>
          <a:p>
            <a:pPr indent="-317500" lvl="1" marL="914400" marR="0" rtl="0" algn="l">
              <a:lnSpc>
                <a:spcPct val="115000"/>
              </a:lnSpc>
              <a:spcBef>
                <a:spcPts val="0"/>
              </a:spcBef>
              <a:spcAft>
                <a:spcPts val="0"/>
              </a:spcAft>
              <a:buSzPts val="1400"/>
              <a:buChar char="○"/>
            </a:pPr>
            <a:r>
              <a:rPr lang="en"/>
              <a:t>The cloud provider could select language-based accelerators and DSAs automatically.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Serverless Computing Should Become</a:t>
            </a:r>
            <a:endParaRPr sz="2400"/>
          </a:p>
        </p:txBody>
      </p:sp>
      <p:sp>
        <p:nvSpPr>
          <p:cNvPr id="268" name="Google Shape;268;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Summary and Predictions:</a:t>
            </a:r>
            <a:endParaRPr/>
          </a:p>
          <a:p>
            <a:pPr indent="-342900" lvl="0" marL="457200" marR="0" rtl="0" algn="l">
              <a:lnSpc>
                <a:spcPct val="115000"/>
              </a:lnSpc>
              <a:spcBef>
                <a:spcPts val="1600"/>
              </a:spcBef>
              <a:spcAft>
                <a:spcPts val="0"/>
              </a:spcAft>
              <a:buSzPts val="1800"/>
              <a:buChar char="●"/>
            </a:pPr>
            <a:r>
              <a:rPr lang="en"/>
              <a:t>We expect new storage services to be created that expand the types of applications that run well on serverless computing.</a:t>
            </a:r>
            <a:endParaRPr/>
          </a:p>
          <a:p>
            <a:pPr indent="-342900" lvl="0" marL="457200" marR="0" rtl="0" algn="l">
              <a:lnSpc>
                <a:spcPct val="115000"/>
              </a:lnSpc>
              <a:spcBef>
                <a:spcPts val="0"/>
              </a:spcBef>
              <a:spcAft>
                <a:spcPts val="0"/>
              </a:spcAft>
              <a:buSzPts val="1800"/>
              <a:buChar char="●"/>
            </a:pPr>
            <a:r>
              <a:rPr lang="en"/>
              <a:t>We will see much more heterogeneity of computer hardware for serverless computing.</a:t>
            </a:r>
            <a:endParaRPr/>
          </a:p>
          <a:p>
            <a:pPr indent="-342900" lvl="0" marL="457200" marR="0" rtl="0" algn="l">
              <a:lnSpc>
                <a:spcPct val="115000"/>
              </a:lnSpc>
              <a:spcBef>
                <a:spcPts val="0"/>
              </a:spcBef>
              <a:spcAft>
                <a:spcPts val="0"/>
              </a:spcAft>
              <a:buSzPts val="1800"/>
              <a:buChar char="●"/>
            </a:pPr>
            <a:r>
              <a:rPr lang="en"/>
              <a:t>We expect serverless computing to become simpler to program than serverful computing.</a:t>
            </a:r>
            <a:endParaRPr/>
          </a:p>
          <a:p>
            <a:pPr indent="-342900" lvl="0" marL="457200" marR="0" rtl="0" algn="l">
              <a:lnSpc>
                <a:spcPct val="115000"/>
              </a:lnSpc>
              <a:spcBef>
                <a:spcPts val="0"/>
              </a:spcBef>
              <a:spcAft>
                <a:spcPts val="0"/>
              </a:spcAft>
              <a:buSzPts val="1800"/>
              <a:buChar char="●"/>
            </a:pPr>
            <a:r>
              <a:rPr lang="en"/>
              <a:t>The cost of serverless computing should be lower than that of serverful computing.</a:t>
            </a:r>
            <a:endParaRPr/>
          </a:p>
          <a:p>
            <a:pPr indent="-342900" lvl="0" marL="457200" marR="0" rtl="0" algn="l">
              <a:lnSpc>
                <a:spcPct val="115000"/>
              </a:lnSpc>
              <a:spcBef>
                <a:spcPts val="0"/>
              </a:spcBef>
              <a:spcAft>
                <a:spcPts val="0"/>
              </a:spcAft>
              <a:buSzPts val="1800"/>
              <a:buChar char="●"/>
            </a:pPr>
            <a:r>
              <a:rPr lang="en"/>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311700" y="2199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4" name="Google Shape;27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we’ve introduced today</a:t>
            </a:r>
            <a:endParaRPr/>
          </a:p>
        </p:txBody>
      </p:sp>
      <p:sp>
        <p:nvSpPr>
          <p:cNvPr id="280" name="Google Shape;28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Based on two papers : OpenLambda and Berkeley</a:t>
            </a:r>
            <a:endParaRPr/>
          </a:p>
          <a:p>
            <a:pPr indent="-342900" lvl="0" marL="457200" rtl="0" algn="l">
              <a:spcBef>
                <a:spcPts val="0"/>
              </a:spcBef>
              <a:spcAft>
                <a:spcPts val="0"/>
              </a:spcAft>
              <a:buSzPts val="1800"/>
              <a:buChar char="●"/>
            </a:pPr>
            <a:r>
              <a:rPr lang="en"/>
              <a:t>Serverless Computing -- How it came into being</a:t>
            </a:r>
            <a:endParaRPr/>
          </a:p>
          <a:p>
            <a:pPr indent="-342900" lvl="0" marL="457200" rtl="0" algn="l">
              <a:spcBef>
                <a:spcPts val="0"/>
              </a:spcBef>
              <a:spcAft>
                <a:spcPts val="0"/>
              </a:spcAft>
              <a:buSzPts val="1800"/>
              <a:buChar char="●"/>
            </a:pPr>
            <a:r>
              <a:rPr lang="en"/>
              <a:t>Runtime sharing -- How it works</a:t>
            </a:r>
            <a:endParaRPr/>
          </a:p>
          <a:p>
            <a:pPr indent="-342900" lvl="0" marL="457200" rtl="0" algn="l">
              <a:spcBef>
                <a:spcPts val="0"/>
              </a:spcBef>
              <a:spcAft>
                <a:spcPts val="0"/>
              </a:spcAft>
              <a:buSzPts val="1800"/>
              <a:buChar char="●"/>
            </a:pPr>
            <a:r>
              <a:rPr lang="en"/>
              <a:t>Limitations</a:t>
            </a:r>
            <a:endParaRPr/>
          </a:p>
          <a:p>
            <a:pPr indent="-342900" lvl="0" marL="457200" rtl="0" algn="l">
              <a:spcBef>
                <a:spcPts val="0"/>
              </a:spcBef>
              <a:spcAft>
                <a:spcPts val="0"/>
              </a:spcAft>
              <a:buSzPts val="1800"/>
              <a:buChar char="●"/>
            </a:pPr>
            <a:r>
              <a:rPr lang="en"/>
              <a:t>What serverless computing should become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a:t>
            </a:r>
            <a:endParaRPr/>
          </a:p>
        </p:txBody>
      </p:sp>
      <p:sp>
        <p:nvSpPr>
          <p:cNvPr id="286" name="Google Shape;286;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 gives high evaluation on serverless computing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7" name="Google Shape;287;p47"/>
          <p:cNvPicPr preferRelativeResize="0"/>
          <p:nvPr/>
        </p:nvPicPr>
        <p:blipFill>
          <a:blip r:embed="rId3">
            <a:alphaModFix/>
          </a:blip>
          <a:stretch>
            <a:fillRect/>
          </a:stretch>
        </p:blipFill>
        <p:spPr>
          <a:xfrm>
            <a:off x="493663" y="2784900"/>
            <a:ext cx="8156675" cy="664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computing today</a:t>
            </a:r>
            <a:endParaRPr/>
          </a:p>
        </p:txBody>
      </p:sp>
      <p:sp>
        <p:nvSpPr>
          <p:cNvPr id="293" name="Google Shape;29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4" name="Google Shape;294;p48"/>
          <p:cNvPicPr preferRelativeResize="0"/>
          <p:nvPr/>
        </p:nvPicPr>
        <p:blipFill>
          <a:blip r:embed="rId3">
            <a:alphaModFix/>
          </a:blip>
          <a:stretch>
            <a:fillRect/>
          </a:stretch>
        </p:blipFill>
        <p:spPr>
          <a:xfrm>
            <a:off x="1312163" y="2084375"/>
            <a:ext cx="6519675" cy="2291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Serverless  Computing User Cases</a:t>
            </a:r>
            <a:endParaRPr/>
          </a:p>
        </p:txBody>
      </p:sp>
      <p:sp>
        <p:nvSpPr>
          <p:cNvPr id="300" name="Google Shape;300;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9"/>
          <p:cNvPicPr preferRelativeResize="0"/>
          <p:nvPr/>
        </p:nvPicPr>
        <p:blipFill>
          <a:blip r:embed="rId3">
            <a:alphaModFix/>
          </a:blip>
          <a:stretch>
            <a:fillRect/>
          </a:stretch>
        </p:blipFill>
        <p:spPr>
          <a:xfrm>
            <a:off x="600430" y="1047775"/>
            <a:ext cx="6242297" cy="4025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Serverless  Computing User Cases</a:t>
            </a:r>
            <a:endParaRPr/>
          </a:p>
        </p:txBody>
      </p:sp>
      <p:sp>
        <p:nvSpPr>
          <p:cNvPr id="307" name="Google Shape;307;p50"/>
          <p:cNvSpPr txBox="1"/>
          <p:nvPr>
            <p:ph idx="1" type="body"/>
          </p:nvPr>
        </p:nvSpPr>
        <p:spPr>
          <a:xfrm>
            <a:off x="2512425" y="3482500"/>
            <a:ext cx="6434700" cy="151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50">
                <a:solidFill>
                  <a:srgbClr val="333333"/>
                </a:solidFill>
              </a:rPr>
              <a:t>When a screenshot is taken, the binary image data are first uploaded to Amazon Simple Storage Service (Amazon S3). An Amazon S3 event then triggers AWS Lambda for image processing. After this, queues containing the binary image data output from Amazon Simple Queue Service (Amazon SQS) are imported into the on-premises servers to save the processed image data.</a:t>
            </a:r>
            <a:endParaRPr/>
          </a:p>
        </p:txBody>
      </p:sp>
      <p:pic>
        <p:nvPicPr>
          <p:cNvPr id="308" name="Google Shape;308;p50"/>
          <p:cNvPicPr preferRelativeResize="0"/>
          <p:nvPr/>
        </p:nvPicPr>
        <p:blipFill>
          <a:blip r:embed="rId3">
            <a:alphaModFix/>
          </a:blip>
          <a:stretch>
            <a:fillRect/>
          </a:stretch>
        </p:blipFill>
        <p:spPr>
          <a:xfrm>
            <a:off x="0" y="1070500"/>
            <a:ext cx="1933175" cy="4089400"/>
          </a:xfrm>
          <a:prstGeom prst="rect">
            <a:avLst/>
          </a:prstGeom>
          <a:noFill/>
          <a:ln>
            <a:noFill/>
          </a:ln>
        </p:spPr>
      </p:pic>
      <p:pic>
        <p:nvPicPr>
          <p:cNvPr id="309" name="Google Shape;309;p50"/>
          <p:cNvPicPr preferRelativeResize="0"/>
          <p:nvPr/>
        </p:nvPicPr>
        <p:blipFill>
          <a:blip r:embed="rId4">
            <a:alphaModFix/>
          </a:blip>
          <a:stretch>
            <a:fillRect/>
          </a:stretch>
        </p:blipFill>
        <p:spPr>
          <a:xfrm>
            <a:off x="2282125" y="1210425"/>
            <a:ext cx="5305476" cy="2272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6" name="Google Shape;316;p51"/>
          <p:cNvPicPr preferRelativeResize="0"/>
          <p:nvPr/>
        </p:nvPicPr>
        <p:blipFill>
          <a:blip r:embed="rId3">
            <a:alphaModFix/>
          </a:blip>
          <a:stretch>
            <a:fillRect/>
          </a:stretch>
        </p:blipFill>
        <p:spPr>
          <a:xfrm>
            <a:off x="0" y="1388825"/>
            <a:ext cx="1869925" cy="3510200"/>
          </a:xfrm>
          <a:prstGeom prst="rect">
            <a:avLst/>
          </a:prstGeom>
          <a:noFill/>
          <a:ln>
            <a:noFill/>
          </a:ln>
        </p:spPr>
      </p:pic>
      <p:pic>
        <p:nvPicPr>
          <p:cNvPr descr="Autodesk's Tailor Architechture" id="317" name="Google Shape;317;p51" title="Autodesk's Tailor Architechture"/>
          <p:cNvPicPr preferRelativeResize="0"/>
          <p:nvPr/>
        </p:nvPicPr>
        <p:blipFill>
          <a:blip r:embed="rId4">
            <a:alphaModFix/>
          </a:blip>
          <a:stretch>
            <a:fillRect/>
          </a:stretch>
        </p:blipFill>
        <p:spPr>
          <a:xfrm>
            <a:off x="2008525" y="0"/>
            <a:ext cx="68865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6"/>
          <p:cNvPicPr preferRelativeResize="0"/>
          <p:nvPr/>
        </p:nvPicPr>
        <p:blipFill>
          <a:blip r:embed="rId3">
            <a:alphaModFix/>
          </a:blip>
          <a:stretch>
            <a:fillRect/>
          </a:stretch>
        </p:blipFill>
        <p:spPr>
          <a:xfrm>
            <a:off x="-28225" y="1566300"/>
            <a:ext cx="9144001" cy="1644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Skyrocket</a:t>
            </a:r>
            <a:endParaRPr/>
          </a:p>
        </p:txBody>
      </p:sp>
      <p:sp>
        <p:nvSpPr>
          <p:cNvPr id="323" name="Google Shape;32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think serverless computing is a powerful technology that will have a bright future</a:t>
            </a:r>
            <a:endParaRPr/>
          </a:p>
          <a:p>
            <a:pPr indent="-342900" lvl="0" marL="457200" rtl="0" algn="l">
              <a:spcBef>
                <a:spcPts val="0"/>
              </a:spcBef>
              <a:spcAft>
                <a:spcPts val="0"/>
              </a:spcAft>
              <a:buSzPts val="1800"/>
              <a:buChar char="●"/>
            </a:pPr>
            <a:r>
              <a:rPr lang="en"/>
              <a:t>We believe development in serverless computing could bring breakthroughs in cloud computing</a:t>
            </a:r>
            <a:endParaRPr/>
          </a:p>
          <a:p>
            <a:pPr indent="-342900" lvl="0" marL="457200" rtl="0" algn="l">
              <a:spcBef>
                <a:spcPts val="0"/>
              </a:spcBef>
              <a:spcAft>
                <a:spcPts val="0"/>
              </a:spcAft>
              <a:buSzPts val="1800"/>
              <a:buChar char="●"/>
            </a:pPr>
            <a:r>
              <a:rPr lang="en"/>
              <a:t>There are also certain limitations / obstacles</a:t>
            </a:r>
            <a:endParaRPr/>
          </a:p>
          <a:p>
            <a:pPr indent="-342900" lvl="0" marL="457200" rtl="0" algn="l">
              <a:spcBef>
                <a:spcPts val="0"/>
              </a:spcBef>
              <a:spcAft>
                <a:spcPts val="0"/>
              </a:spcAft>
              <a:buSzPts val="1800"/>
              <a:buChar char="●"/>
            </a:pPr>
            <a:r>
              <a:rPr lang="en"/>
              <a:t>Stateless -- whether it will apply to all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We feel more excited on our own FaaS project!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Development</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days -- users want to recreate SAME computing environments</a:t>
            </a:r>
            <a:endParaRPr/>
          </a:p>
          <a:p>
            <a:pPr indent="0" lvl="0" marL="0" rtl="0" algn="l">
              <a:spcBef>
                <a:spcPts val="1600"/>
              </a:spcBef>
              <a:spcAft>
                <a:spcPts val="0"/>
              </a:spcAft>
              <a:buNone/>
            </a:pPr>
            <a:r>
              <a:rPr lang="en"/>
              <a:t>	Drawback : need to manage virtual machines by user</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Amazon -- 2014  AWS Lambda</a:t>
            </a:r>
            <a:endParaRPr/>
          </a:p>
          <a:p>
            <a:pPr indent="0" lvl="0" marL="0" rtl="0" algn="l">
              <a:spcBef>
                <a:spcPts val="1600"/>
              </a:spcBef>
              <a:spcAft>
                <a:spcPts val="0"/>
              </a:spcAft>
              <a:buNone/>
            </a:pPr>
            <a:r>
              <a:rPr lang="en"/>
              <a:t>	Offer cloud functions</a:t>
            </a:r>
            <a:endParaRPr/>
          </a:p>
          <a:p>
            <a:pPr indent="0" lvl="0" marL="0" rtl="0" algn="l">
              <a:spcBef>
                <a:spcPts val="1600"/>
              </a:spcBef>
              <a:spcAft>
                <a:spcPts val="1600"/>
              </a:spcAft>
              <a:buNone/>
            </a:pPr>
            <a:r>
              <a:rPr lang="en"/>
              <a:t>	Topic : Serverless Computing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Lambda</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Academic vs Commercial</a:t>
            </a:r>
            <a:endParaRPr/>
          </a:p>
        </p:txBody>
      </p:sp>
      <p:pic>
        <p:nvPicPr>
          <p:cNvPr id="89" name="Google Shape;89;p18"/>
          <p:cNvPicPr preferRelativeResize="0"/>
          <p:nvPr/>
        </p:nvPicPr>
        <p:blipFill>
          <a:blip r:embed="rId3">
            <a:alphaModFix/>
          </a:blip>
          <a:stretch>
            <a:fillRect/>
          </a:stretch>
        </p:blipFill>
        <p:spPr>
          <a:xfrm>
            <a:off x="4981226" y="2296275"/>
            <a:ext cx="4162774" cy="2847224"/>
          </a:xfrm>
          <a:prstGeom prst="rect">
            <a:avLst/>
          </a:prstGeom>
          <a:noFill/>
          <a:ln>
            <a:noFill/>
          </a:ln>
        </p:spPr>
      </p:pic>
      <p:pic>
        <p:nvPicPr>
          <p:cNvPr id="90" name="Google Shape;90;p18"/>
          <p:cNvPicPr preferRelativeResize="0"/>
          <p:nvPr/>
        </p:nvPicPr>
        <p:blipFill>
          <a:blip r:embed="rId4">
            <a:alphaModFix/>
          </a:blip>
          <a:stretch>
            <a:fillRect/>
          </a:stretch>
        </p:blipFill>
        <p:spPr>
          <a:xfrm>
            <a:off x="311700" y="2326900"/>
            <a:ext cx="4225025" cy="2722551"/>
          </a:xfrm>
          <a:prstGeom prst="rect">
            <a:avLst/>
          </a:prstGeom>
          <a:noFill/>
          <a:ln>
            <a:noFill/>
          </a:ln>
        </p:spPr>
      </p:pic>
      <p:pic>
        <p:nvPicPr>
          <p:cNvPr id="91" name="Google Shape;91;p18"/>
          <p:cNvPicPr preferRelativeResize="0"/>
          <p:nvPr/>
        </p:nvPicPr>
        <p:blipFill>
          <a:blip r:embed="rId5">
            <a:alphaModFix/>
          </a:blip>
          <a:stretch>
            <a:fillRect/>
          </a:stretch>
        </p:blipFill>
        <p:spPr>
          <a:xfrm>
            <a:off x="3450175" y="80020"/>
            <a:ext cx="5437001" cy="113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Serverless Computing</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Cloud provider runs the server, and dynamically manages the allocation of machine resources. Pricing is based on the actual amount of resources consumed by an application, rather than on pre-purchased units of capacity.</a:t>
            </a:r>
            <a:endParaRPr>
              <a:solidFill>
                <a:srgbClr val="222222"/>
              </a:solidFill>
              <a:highlight>
                <a:srgbClr val="FFFFFF"/>
              </a:highlight>
            </a:endParaRPr>
          </a:p>
          <a:p>
            <a:pPr indent="0" lvl="0" marL="0" rtl="0" algn="l">
              <a:spcBef>
                <a:spcPts val="1600"/>
              </a:spcBef>
              <a:spcAft>
                <a:spcPts val="0"/>
              </a:spcAft>
              <a:buNone/>
            </a:pPr>
            <a:r>
              <a:t/>
            </a:r>
            <a:endParaRPr>
              <a:solidFill>
                <a:srgbClr val="222222"/>
              </a:solidFill>
              <a:highlight>
                <a:srgbClr val="FFFFFF"/>
              </a:highlight>
            </a:endParaRPr>
          </a:p>
          <a:p>
            <a:pPr indent="0" lvl="0" marL="0" rtl="0" algn="l">
              <a:spcBef>
                <a:spcPts val="1600"/>
              </a:spcBef>
              <a:spcAft>
                <a:spcPts val="0"/>
              </a:spcAft>
              <a:buNone/>
            </a:pPr>
            <a:r>
              <a:rPr lang="en">
                <a:solidFill>
                  <a:srgbClr val="222222"/>
                </a:solidFill>
                <a:highlight>
                  <a:srgbClr val="FFFFFF"/>
                </a:highlight>
              </a:rPr>
              <a:t>Really serverless?</a:t>
            </a:r>
            <a:endParaRPr>
              <a:solidFill>
                <a:srgbClr val="222222"/>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Serverless Computing</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a:t>
            </a:r>
            <a:endParaRPr/>
          </a:p>
          <a:p>
            <a:pPr indent="0" lvl="0" marL="0" rtl="0" algn="l">
              <a:spcBef>
                <a:spcPts val="1600"/>
              </a:spcBef>
              <a:spcAft>
                <a:spcPts val="0"/>
              </a:spcAft>
              <a:buNone/>
            </a:pPr>
            <a:r>
              <a:rPr lang="en"/>
              <a:t>“</a:t>
            </a:r>
            <a:r>
              <a:rPr i="1" lang="en"/>
              <a:t>While cloud functions—packaged as </a:t>
            </a:r>
            <a:r>
              <a:rPr i="1" lang="en">
                <a:solidFill>
                  <a:srgbClr val="FF0000"/>
                </a:solidFill>
              </a:rPr>
              <a:t>FaaS (Function as a Service)</a:t>
            </a:r>
            <a:r>
              <a:rPr i="1" lang="en"/>
              <a:t> offerings—represent the core of serverless computing, cloud platforms also provide specialized serverless frameworks that cater to specific application requirements as </a:t>
            </a:r>
            <a:r>
              <a:rPr i="1" lang="en">
                <a:solidFill>
                  <a:srgbClr val="FF0000"/>
                </a:solidFill>
              </a:rPr>
              <a:t>BaaS (Backend as a Service)</a:t>
            </a:r>
            <a:r>
              <a:rPr i="1" lang="en"/>
              <a:t> offerings. Put simply, </a:t>
            </a:r>
            <a:r>
              <a:rPr i="1" lang="en">
                <a:solidFill>
                  <a:srgbClr val="FF0000"/>
                </a:solidFill>
              </a:rPr>
              <a:t>serverless computing = FaaS + BaaS</a:t>
            </a:r>
            <a:r>
              <a:rPr lang="en">
                <a:solidFill>
                  <a:srgbClr val="FF0000"/>
                </a:solidFill>
              </a:rPr>
              <a:t>”</a:t>
            </a:r>
            <a:endParaRPr>
              <a:solidFill>
                <a:srgbClr val="FF0000"/>
              </a:solidFill>
            </a:endParaRPr>
          </a:p>
          <a:p>
            <a:pPr indent="0" lvl="0" marL="0" rtl="0" algn="l">
              <a:spcBef>
                <a:spcPts val="1600"/>
              </a:spcBef>
              <a:spcAft>
                <a:spcPts val="0"/>
              </a:spcAft>
              <a:buNone/>
            </a:pPr>
            <a:r>
              <a:rPr lang="en"/>
              <a:t>“</a:t>
            </a:r>
            <a:r>
              <a:rPr i="1" lang="en"/>
              <a:t>In our definition, for a service to be considered serverless, it must </a:t>
            </a:r>
            <a:r>
              <a:rPr i="1" lang="en">
                <a:solidFill>
                  <a:srgbClr val="FF0000"/>
                </a:solidFill>
              </a:rPr>
              <a:t>scale</a:t>
            </a:r>
            <a:r>
              <a:rPr i="1" lang="en"/>
              <a:t> automatically with </a:t>
            </a:r>
            <a:r>
              <a:rPr i="1" lang="en">
                <a:solidFill>
                  <a:srgbClr val="FF0000"/>
                </a:solidFill>
              </a:rPr>
              <a:t>no need for explicit provisioning</a:t>
            </a:r>
            <a:r>
              <a:rPr i="1" lang="en"/>
              <a:t>, and be </a:t>
            </a:r>
            <a:r>
              <a:rPr i="1" lang="en">
                <a:solidFill>
                  <a:srgbClr val="FF0000"/>
                </a:solidFill>
              </a:rPr>
              <a:t>billed based on usage</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Serverless Computing</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Berkeley Paper:</a:t>
            </a:r>
            <a:endParaRPr/>
          </a:p>
          <a:p>
            <a:pPr indent="0" lvl="0" marL="0" rtl="0" algn="l">
              <a:spcBef>
                <a:spcPts val="1600"/>
              </a:spcBef>
              <a:spcAft>
                <a:spcPts val="0"/>
              </a:spcAft>
              <a:buNone/>
            </a:pPr>
            <a:r>
              <a:rPr lang="en"/>
              <a:t>“</a:t>
            </a:r>
            <a:r>
              <a:rPr i="1" lang="en"/>
              <a:t>user just writes a cloud function in a high-level language, picks the event that should trigger the running of the function—such as loading an image into cloud storage or adding an image thumbnail to a database table—and lets the serverless system handle everything else</a:t>
            </a:r>
            <a:r>
              <a:rPr lang="en"/>
              <a:t>”</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